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6858000" cx="9144000"/>
  <p:notesSz cx="6858000" cy="9144000"/>
  <p:embeddedFontLst>
    <p:embeddedFont>
      <p:font typeface="Monda"/>
      <p:regular r:id="rId22"/>
      <p:bold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2D200454-40CA-4A62-9FC3-DE9A4176ACB9}">
      <p15:notesGuideLst>
        <p15:guide id="1" orient="horz" pos="2880">
          <p15:clr>
            <a:srgbClr val="000000"/>
          </p15:clr>
        </p15:guide>
        <p15:guide id="2" pos="2160">
          <p15:clr>
            <a:srgbClr val="000000"/>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font" Target="fonts/Monda-regular.fntdata"/><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Monda-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91425" lIns="91425" spcFirstLastPara="1" rIns="91425" wrap="square" tIns="91425"/>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p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g366d9ef247_0_2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Reflexão inicial</a:t>
            </a:r>
            <a:endParaRPr/>
          </a:p>
          <a:p>
            <a:pPr indent="-317500" lvl="0" marL="457200" rtl="0" algn="l">
              <a:spcBef>
                <a:spcPts val="0"/>
              </a:spcBef>
              <a:spcAft>
                <a:spcPts val="0"/>
              </a:spcAft>
              <a:buSzPts val="1400"/>
              <a:buChar char="-"/>
            </a:pPr>
            <a:r>
              <a:rPr lang="en-US"/>
              <a:t>não é pra responder, nem pra levantar a mão;</a:t>
            </a:r>
            <a:endParaRPr/>
          </a:p>
          <a:p>
            <a:pPr indent="-317500" lvl="0" marL="457200" rtl="0" algn="l">
              <a:spcBef>
                <a:spcPts val="0"/>
              </a:spcBef>
              <a:spcAft>
                <a:spcPts val="0"/>
              </a:spcAft>
              <a:buSzPts val="1400"/>
              <a:buChar char="-"/>
            </a:pPr>
            <a:r>
              <a:rPr lang="en-US"/>
              <a:t>o objetivo é pensar no mundo e nas empresas. Quão ágil são de uma forma geral?</a:t>
            </a:r>
            <a:endParaRPr/>
          </a:p>
          <a:p>
            <a:pPr indent="-317500" lvl="0" marL="457200" rtl="0" algn="l">
              <a:spcBef>
                <a:spcPts val="0"/>
              </a:spcBef>
              <a:spcAft>
                <a:spcPts val="0"/>
              </a:spcAft>
              <a:buSzPts val="1400"/>
              <a:buChar char="-"/>
            </a:pPr>
            <a:r>
              <a:rPr lang="en-US"/>
              <a:t>hoje em dia o Scrum está em quase todo o lugar. </a:t>
            </a:r>
            <a:endParaRPr/>
          </a:p>
          <a:p>
            <a:pPr indent="-317500" lvl="0" marL="457200" rtl="0" algn="l">
              <a:spcBef>
                <a:spcPts val="0"/>
              </a:spcBef>
              <a:spcAft>
                <a:spcPts val="0"/>
              </a:spcAft>
              <a:buSzPts val="1400"/>
              <a:buChar char="-"/>
            </a:pPr>
            <a:r>
              <a:rPr lang="en-US"/>
              <a:t>Alguns dizem que isso é bom, por estar em muitas empresas. E outros que é ruim, por não ser aplicado como deveria em muitos desses locais.</a:t>
            </a:r>
            <a:endParaRPr/>
          </a:p>
          <a:p>
            <a:pPr indent="-317500" lvl="0" marL="457200" rtl="0" algn="l">
              <a:spcBef>
                <a:spcPts val="0"/>
              </a:spcBef>
              <a:spcAft>
                <a:spcPts val="0"/>
              </a:spcAft>
              <a:buSzPts val="1400"/>
              <a:buChar char="-"/>
            </a:pPr>
            <a:r>
              <a:rPr lang="en-US"/>
              <a:t>É fato que se tem muito espaço para melhoria, e muito se tem de expectativas em Agile Coaches por isso.</a:t>
            </a:r>
            <a:endParaRPr/>
          </a:p>
        </p:txBody>
      </p:sp>
      <p:sp>
        <p:nvSpPr>
          <p:cNvPr id="64" name="Google Shape;64;g366d9ef247_0_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 name="Shape 67"/>
        <p:cNvGrpSpPr/>
        <p:nvPr/>
      </p:nvGrpSpPr>
      <p:grpSpPr>
        <a:xfrm>
          <a:off x="0" y="0"/>
          <a:ext cx="0" cy="0"/>
          <a:chOff x="0" y="0"/>
          <a:chExt cx="0" cy="0"/>
        </a:xfrm>
      </p:grpSpPr>
      <p:sp>
        <p:nvSpPr>
          <p:cNvPr id="68" name="Google Shape;68;g47f63da184_1_2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Em resposta a essa pergunta de quão ágil nós somos, é fato de que a maioria dos criadores do manifesto acreditam que não estamos bem.</a:t>
            </a:r>
            <a:endParaRPr/>
          </a:p>
          <a:p>
            <a:pPr indent="0" lvl="0" marL="0" rtl="0" algn="l">
              <a:spcBef>
                <a:spcPts val="0"/>
              </a:spcBef>
              <a:spcAft>
                <a:spcPts val="0"/>
              </a:spcAft>
              <a:buNone/>
            </a:pPr>
            <a:r>
              <a:rPr lang="en-US"/>
              <a:t>Mesmo estando em muitos locais, eles </a:t>
            </a:r>
            <a:r>
              <a:rPr lang="en-US"/>
              <a:t>acreditam</a:t>
            </a:r>
            <a:r>
              <a:rPr lang="en-US"/>
              <a:t> ser algo bem diferente do que era a proposta original.</a:t>
            </a:r>
            <a:endParaRPr/>
          </a:p>
          <a:p>
            <a:pPr indent="0" lvl="0" marL="0" rtl="0" algn="l">
              <a:spcBef>
                <a:spcPts val="0"/>
              </a:spcBef>
              <a:spcAft>
                <a:spcPts val="0"/>
              </a:spcAft>
              <a:buNone/>
            </a:pPr>
            <a:r>
              <a:rPr lang="en-US"/>
              <a:t>Ken Beck, Ron Jefrreis, Uncle bob já o fizeram em publicações. Esse ano, o Martin Fowler deu uma palestra apenas sobre esse tema (https://www.infoq.com/presentations/agile-2018)</a:t>
            </a:r>
            <a:endParaRPr/>
          </a:p>
        </p:txBody>
      </p:sp>
      <p:sp>
        <p:nvSpPr>
          <p:cNvPr id="69" name="Google Shape;69;g47f63da184_1_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g47f63da184_1_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Essas dúvidas, motivou muito a criação de modelos para medir a agilidade dentro das empresas.</a:t>
            </a:r>
            <a:endParaRPr/>
          </a:p>
          <a:p>
            <a:pPr indent="0" lvl="0" marL="0" rtl="0" algn="l">
              <a:spcBef>
                <a:spcPts val="0"/>
              </a:spcBef>
              <a:spcAft>
                <a:spcPts val="0"/>
              </a:spcAft>
              <a:buNone/>
            </a:pPr>
            <a:r>
              <a:rPr lang="en-US"/>
              <a:t>Um desses exemplos é o Agile Fluency Model.</a:t>
            </a:r>
            <a:endParaRPr/>
          </a:p>
          <a:p>
            <a:pPr indent="0" lvl="0" marL="0" rtl="0" algn="l">
              <a:spcBef>
                <a:spcPts val="0"/>
              </a:spcBef>
              <a:spcAft>
                <a:spcPts val="0"/>
              </a:spcAft>
              <a:buNone/>
            </a:pPr>
            <a:r>
              <a:rPr lang="en-US"/>
              <a:t>Esse modelo faz a divisão em 4 níveis.</a:t>
            </a:r>
            <a:endParaRPr/>
          </a:p>
          <a:p>
            <a:pPr indent="0" lvl="0" marL="0" rtl="0" algn="l">
              <a:spcBef>
                <a:spcPts val="0"/>
              </a:spcBef>
              <a:spcAft>
                <a:spcPts val="0"/>
              </a:spcAft>
              <a:buNone/>
            </a:pPr>
            <a:r>
              <a:rPr lang="en-US"/>
              <a:t>Primeiro tem um time sem agilidade e bota a cultura nele:</a:t>
            </a:r>
            <a:endParaRPr/>
          </a:p>
          <a:p>
            <a:pPr indent="0" lvl="0" marL="0" rtl="0" algn="l">
              <a:spcBef>
                <a:spcPts val="0"/>
              </a:spcBef>
              <a:spcAft>
                <a:spcPts val="0"/>
              </a:spcAft>
              <a:buNone/>
            </a:pPr>
            <a:r>
              <a:rPr lang="en-US"/>
              <a:t>se tem um time focado, que muda a forma de se organizar. Faz reuniões diárias, semanais, retrospectivas e por aí vai. </a:t>
            </a:r>
            <a:endParaRPr/>
          </a:p>
          <a:p>
            <a:pPr indent="0" lvl="0" marL="0" rtl="0" algn="l">
              <a:spcBef>
                <a:spcPts val="0"/>
              </a:spcBef>
              <a:spcAft>
                <a:spcPts val="0"/>
              </a:spcAft>
              <a:buNone/>
            </a:pPr>
            <a:r>
              <a:rPr lang="en-US"/>
              <a:t>Depois foca em aspectos técnicos, para ser possível aumentar a qualidade e frequência das entregas. Com isso, o time vai ser uma cadência de entregas muito boa.</a:t>
            </a:r>
            <a:endParaRPr/>
          </a:p>
          <a:p>
            <a:pPr indent="0" lvl="0" marL="0" rtl="0" algn="l">
              <a:spcBef>
                <a:spcPts val="0"/>
              </a:spcBef>
              <a:spcAft>
                <a:spcPts val="0"/>
              </a:spcAft>
              <a:buNone/>
            </a:pPr>
            <a:r>
              <a:rPr lang="en-US"/>
              <a:t>E aqui vem uma mudança maior, que </a:t>
            </a:r>
            <a:r>
              <a:rPr lang="en-US"/>
              <a:t>mexe</a:t>
            </a:r>
            <a:r>
              <a:rPr lang="en-US"/>
              <a:t> como a empresa vê o mercado, lucra, negocia com clientes e afins. Com isso você consegue focar em entregas mais valor.</a:t>
            </a:r>
            <a:endParaRPr/>
          </a:p>
          <a:p>
            <a:pPr indent="0" lvl="0" marL="0" rtl="0" algn="l">
              <a:spcBef>
                <a:spcPts val="0"/>
              </a:spcBef>
              <a:spcAft>
                <a:spcPts val="0"/>
              </a:spcAft>
              <a:buNone/>
            </a:pPr>
            <a:r>
              <a:rPr lang="en-US"/>
              <a:t>E por fim a empresa inteira </a:t>
            </a:r>
            <a:r>
              <a:rPr lang="en-US"/>
              <a:t>abraçando</a:t>
            </a:r>
            <a:r>
              <a:rPr lang="en-US"/>
              <a:t> Agilidade, com a cultura forte em todas as áreas, alinhamento entre times, e com busca por inovação e mudança frequente.</a:t>
            </a:r>
            <a:endParaRPr/>
          </a:p>
        </p:txBody>
      </p:sp>
      <p:sp>
        <p:nvSpPr>
          <p:cNvPr id="77" name="Google Shape;77;g47f63da184_1_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 name="Shape 82"/>
        <p:cNvGrpSpPr/>
        <p:nvPr/>
      </p:nvGrpSpPr>
      <p:grpSpPr>
        <a:xfrm>
          <a:off x="0" y="0"/>
          <a:ext cx="0" cy="0"/>
          <a:chOff x="0" y="0"/>
          <a:chExt cx="0" cy="0"/>
        </a:xfrm>
      </p:grpSpPr>
      <p:sp>
        <p:nvSpPr>
          <p:cNvPr id="83" name="Google Shape;83;g47f63da184_1_1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Eu gosto desse modelo, por causa dessa tabela. Ela exemplifica e resume bem o modelo.</a:t>
            </a:r>
            <a:endParaRPr/>
          </a:p>
          <a:p>
            <a:pPr indent="0" lvl="0" marL="0" rtl="0" algn="l">
              <a:spcBef>
                <a:spcPts val="0"/>
              </a:spcBef>
              <a:spcAft>
                <a:spcPts val="0"/>
              </a:spcAft>
              <a:buNone/>
            </a:pPr>
            <a:r>
              <a:rPr lang="en-US"/>
              <a:t>Se tem o tempo para se atingir cada um desses.</a:t>
            </a:r>
            <a:endParaRPr/>
          </a:p>
          <a:p>
            <a:pPr indent="0" lvl="0" marL="0" rtl="0" algn="l">
              <a:spcBef>
                <a:spcPts val="0"/>
              </a:spcBef>
              <a:spcAft>
                <a:spcPts val="0"/>
              </a:spcAft>
              <a:buNone/>
            </a:pPr>
            <a:r>
              <a:rPr lang="en-US"/>
              <a:t>E o que as pesquisas dos criados mostram é que aprox. metade das empresas do mundo estão na Zone de “Foco”</a:t>
            </a:r>
            <a:endParaRPr/>
          </a:p>
          <a:p>
            <a:pPr indent="0" lvl="0" marL="0" rtl="0" algn="l">
              <a:spcBef>
                <a:spcPts val="0"/>
              </a:spcBef>
              <a:spcAft>
                <a:spcPts val="0"/>
              </a:spcAft>
              <a:buNone/>
            </a:pPr>
            <a:r>
              <a:rPr lang="en-US"/>
              <a:t>Então, eu pretendo focar aqui em puxar um time do Foco para a Entrega. Ou seja, eu estou partindo do pressuposto que a maioria aqui encontra desafios em sair da zona Focusing e ir para outras.</a:t>
            </a:r>
            <a:endParaRPr/>
          </a:p>
        </p:txBody>
      </p:sp>
      <p:sp>
        <p:nvSpPr>
          <p:cNvPr id="84" name="Google Shape;84;g47f63da184_1_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47f63da184_1_3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Bem existem gestores e gestores babacas. Mas, em geral eles esperam retorno financeiro.</a:t>
            </a:r>
            <a:endParaRPr/>
          </a:p>
          <a:p>
            <a:pPr indent="0" lvl="0" marL="0" rtl="0" algn="l">
              <a:spcBef>
                <a:spcPts val="0"/>
              </a:spcBef>
              <a:spcAft>
                <a:spcPts val="0"/>
              </a:spcAft>
              <a:buNone/>
            </a:pPr>
            <a:r>
              <a:rPr lang="en-US"/>
              <a:t>Levar uma proposta com a resposta para essas 3 questões pode ser o grande diferencial.</a:t>
            </a:r>
            <a:endParaRPr/>
          </a:p>
          <a:p>
            <a:pPr indent="0" lvl="0" marL="0" rtl="0" algn="l">
              <a:spcBef>
                <a:spcPts val="0"/>
              </a:spcBef>
              <a:spcAft>
                <a:spcPts val="0"/>
              </a:spcAft>
              <a:buNone/>
            </a:pPr>
            <a:r>
              <a:rPr lang="en-US"/>
              <a:t>Com os devs certos, e num ambiente controlado será possível validar a </a:t>
            </a:r>
            <a:r>
              <a:rPr lang="en-US"/>
              <a:t>hipótese</a:t>
            </a:r>
            <a:r>
              <a:rPr lang="en-US"/>
              <a:t> e levar os resultados para o restante da empresa.</a:t>
            </a:r>
            <a:endParaRPr/>
          </a:p>
          <a:p>
            <a:pPr indent="0" lvl="0" marL="0" rtl="0" algn="l">
              <a:spcBef>
                <a:spcPts val="0"/>
              </a:spcBef>
              <a:spcAft>
                <a:spcPts val="0"/>
              </a:spcAft>
              <a:buNone/>
            </a:pPr>
            <a:r>
              <a:rPr lang="en-US"/>
              <a:t>Tá</a:t>
            </a:r>
            <a:r>
              <a:rPr lang="en-US"/>
              <a:t> aqui mais uma facilidade do modelo, ele já </a:t>
            </a:r>
            <a:r>
              <a:rPr lang="en-US"/>
              <a:t>traz</a:t>
            </a:r>
            <a:r>
              <a:rPr lang="en-US"/>
              <a:t> algumas das questões acima prontas.</a:t>
            </a:r>
            <a:endParaRPr/>
          </a:p>
        </p:txBody>
      </p:sp>
      <p:sp>
        <p:nvSpPr>
          <p:cNvPr id="91" name="Google Shape;91;g47f63da184_1_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Google Shape;97;g47f63da184_1_3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Feito a negociação com o gestor é necessário validar a </a:t>
            </a:r>
            <a:r>
              <a:rPr lang="en-US"/>
              <a:t>hipótese</a:t>
            </a:r>
            <a:r>
              <a:rPr lang="en-US"/>
              <a:t> num cenário real.</a:t>
            </a:r>
            <a:endParaRPr/>
          </a:p>
          <a:p>
            <a:pPr indent="0" lvl="0" marL="0" rtl="0" algn="l">
              <a:spcBef>
                <a:spcPts val="0"/>
              </a:spcBef>
              <a:spcAft>
                <a:spcPts val="0"/>
              </a:spcAft>
              <a:buNone/>
            </a:pPr>
            <a:r>
              <a:rPr lang="en-US"/>
              <a:t>E agora vem os devs, esses aqui são mais complicados.</a:t>
            </a:r>
            <a:endParaRPr/>
          </a:p>
          <a:p>
            <a:pPr indent="0" lvl="0" marL="0" rtl="0" algn="l">
              <a:spcBef>
                <a:spcPts val="0"/>
              </a:spcBef>
              <a:spcAft>
                <a:spcPts val="0"/>
              </a:spcAft>
              <a:buNone/>
            </a:pPr>
            <a:r>
              <a:rPr lang="en-US"/>
              <a:t>Profissionais dos mais requisitados no mundo, com altos salários. Muito deles arrogantes, fechados, pouco colaborativos e </a:t>
            </a:r>
            <a:r>
              <a:rPr lang="en-US"/>
              <a:t>até</a:t>
            </a:r>
            <a:r>
              <a:rPr lang="en-US"/>
              <a:t> mesmo de má vontade. Muitos deles se </a:t>
            </a:r>
            <a:r>
              <a:rPr lang="en-US"/>
              <a:t>esforçariam</a:t>
            </a:r>
            <a:r>
              <a:rPr lang="en-US"/>
              <a:t> para te sabotar e mostrar que você está errado e ele certo.</a:t>
            </a:r>
            <a:endParaRPr/>
          </a:p>
          <a:p>
            <a:pPr indent="0" lvl="0" marL="0" rtl="0" algn="l">
              <a:spcBef>
                <a:spcPts val="0"/>
              </a:spcBef>
              <a:spcAft>
                <a:spcPts val="0"/>
              </a:spcAft>
              <a:buNone/>
            </a:pPr>
            <a:r>
              <a:rPr lang="en-US"/>
              <a:t>Então, o segredo é escolher quem não vá te sabotar no teste. Justamente o contrário, quem vá fazer dar certo. Escolha os melhores e que pensem ou </a:t>
            </a:r>
            <a:r>
              <a:rPr lang="en-US"/>
              <a:t>anseiam</a:t>
            </a:r>
            <a:r>
              <a:rPr lang="en-US"/>
              <a:t> pelos objetivos que você tem. Faça almoços, chama pra um café, passa recomendação de vídeo, livro, treinamento até ter um grupo com o mindset para fazer esse teste.</a:t>
            </a:r>
            <a:endParaRPr/>
          </a:p>
        </p:txBody>
      </p:sp>
      <p:sp>
        <p:nvSpPr>
          <p:cNvPr id="98" name="Google Shape;98;g47f63da184_1_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47f63da184_1_5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De forma geral é isso, agora vamos num nível de detalhe maior.</a:t>
            </a:r>
            <a:endParaRPr/>
          </a:p>
        </p:txBody>
      </p:sp>
      <p:sp>
        <p:nvSpPr>
          <p:cNvPr id="105" name="Google Shape;105;g47f63da184_1_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Google Shape;109;g47f63da184_1_4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Vamos nos guiar pela tabelinha novamente</a:t>
            </a:r>
            <a:r>
              <a:rPr lang="en-US"/>
              <a:t>. Ali tem a parte dos benefícios, investimento e tempo para o gestor. E também o que aprender junto aos devs.</a:t>
            </a:r>
            <a:r>
              <a:rPr lang="en-US"/>
              <a:t> </a:t>
            </a:r>
            <a:endParaRPr/>
          </a:p>
          <a:p>
            <a:pPr indent="0" lvl="0" marL="0" rtl="0" algn="l">
              <a:spcBef>
                <a:spcPts val="0"/>
              </a:spcBef>
              <a:spcAft>
                <a:spcPts val="0"/>
              </a:spcAft>
              <a:buNone/>
            </a:pPr>
            <a:r>
              <a:rPr lang="en-US"/>
              <a:t>E tem uma parte que chama bastante atenção: </a:t>
            </a:r>
            <a:endParaRPr/>
          </a:p>
          <a:p>
            <a:pPr indent="0" lvl="0" marL="0" rtl="0" algn="l">
              <a:spcBef>
                <a:spcPts val="0"/>
              </a:spcBef>
              <a:spcAft>
                <a:spcPts val="0"/>
              </a:spcAft>
              <a:buNone/>
            </a:pPr>
            <a:r>
              <a:rPr lang="en-US"/>
              <a:t>Como você se torna mais produtivo sendo menos produtivo? Ou trabalhando em pares? Ou fazendo testes? Ou esperando pipelines? Ou sem testadores?</a:t>
            </a:r>
            <a:endParaRPr/>
          </a:p>
          <a:p>
            <a:pPr indent="0" lvl="0" marL="0" rtl="0" algn="l">
              <a:spcBef>
                <a:spcPts val="0"/>
              </a:spcBef>
              <a:spcAft>
                <a:spcPts val="0"/>
              </a:spcAft>
              <a:buNone/>
            </a:pPr>
            <a:r>
              <a:rPr lang="en-US"/>
              <a:t>É justo nessas questões onde muitos travam. Outra coisa, importante é visto que o tempo para o retorno pode ser bem alto, 2 anos dependendo do ambiente onde você está.</a:t>
            </a:r>
            <a:endParaRPr/>
          </a:p>
        </p:txBody>
      </p:sp>
      <p:sp>
        <p:nvSpPr>
          <p:cNvPr id="110" name="Google Shape;110;g47f63da184_1_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Google Shape;116;g47f63da184_1_5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E a resposta para as questões de como menos é mais está no modelo também. Lá fala aprenda com o XP e DEV OPS.</a:t>
            </a:r>
            <a:endParaRPr/>
          </a:p>
        </p:txBody>
      </p:sp>
      <p:sp>
        <p:nvSpPr>
          <p:cNvPr id="117" name="Google Shape;117;g47f63da184_1_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Google Shape;125;g366d9ef247_0_3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Vou exemplificar sobre o XP e a importância do foco em qualidade das entregas.</a:t>
            </a:r>
            <a:endParaRPr/>
          </a:p>
          <a:p>
            <a:pPr indent="0" lvl="0" marL="0" rtl="0" algn="l">
              <a:spcBef>
                <a:spcPts val="0"/>
              </a:spcBef>
              <a:spcAft>
                <a:spcPts val="0"/>
              </a:spcAft>
              <a:buNone/>
            </a:pPr>
            <a:r>
              <a:rPr lang="en-US"/>
              <a:t>Acredito que é fato, que muitos das empresas onde se busca adotar agilidade se tem problema com duas coisas: quantidade de defeitos, velocidade de entrega.</a:t>
            </a:r>
            <a:endParaRPr/>
          </a:p>
          <a:p>
            <a:pPr indent="0" lvl="0" marL="0" rtl="0" algn="l">
              <a:spcBef>
                <a:spcPts val="0"/>
              </a:spcBef>
              <a:spcAft>
                <a:spcPts val="0"/>
              </a:spcAft>
              <a:buNone/>
            </a:pPr>
            <a:r>
              <a:rPr lang="en-US"/>
              <a:t>Esse gráfico é muito importante e pode servir para vocês em vários casos e discussões com pessoas que não entendem aquela questão anterior.</a:t>
            </a:r>
            <a:endParaRPr/>
          </a:p>
          <a:p>
            <a:pPr indent="0" lvl="0" marL="0" rtl="0" algn="l">
              <a:spcBef>
                <a:spcPts val="0"/>
              </a:spcBef>
              <a:spcAft>
                <a:spcPts val="0"/>
              </a:spcAft>
              <a:buNone/>
            </a:pPr>
            <a:r>
              <a:rPr lang="en-US"/>
              <a:t>Uma hora ou outra a poeira debaixo do tapete vem, e quando ela vem é com tudo.</a:t>
            </a:r>
            <a:endParaRPr/>
          </a:p>
          <a:p>
            <a:pPr indent="0" lvl="0" marL="0" rtl="0" algn="l">
              <a:spcBef>
                <a:spcPts val="0"/>
              </a:spcBef>
              <a:spcAft>
                <a:spcPts val="0"/>
              </a:spcAft>
              <a:buNone/>
            </a:pPr>
            <a:r>
              <a:rPr lang="en-US"/>
              <a:t>Alguns escritores fazem analogia a tratamento de canal. Ou você investe um tempo diário em escovar os dentes e passar fio dental, ou pode precisar de um tratamento de canal do futuro.</a:t>
            </a:r>
            <a:endParaRPr/>
          </a:p>
        </p:txBody>
      </p:sp>
      <p:sp>
        <p:nvSpPr>
          <p:cNvPr id="126" name="Google Shape;126;g366d9ef247_0_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g366e0e8152_0_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Por incrível que pareça hoje em dia, eu ainda conheço muitas pessoas que são impedidas de fazer TDD porque um gestor de uma empresa diz ser </a:t>
            </a:r>
            <a:r>
              <a:rPr lang="en-US"/>
              <a:t>perda</a:t>
            </a:r>
            <a:r>
              <a:rPr lang="en-US"/>
              <a:t> de tempo.</a:t>
            </a:r>
            <a:endParaRPr/>
          </a:p>
          <a:p>
            <a:pPr indent="0" lvl="0" marL="0" rtl="0" algn="l">
              <a:spcBef>
                <a:spcPts val="0"/>
              </a:spcBef>
              <a:spcAft>
                <a:spcPts val="0"/>
              </a:spcAft>
              <a:buNone/>
            </a:pPr>
            <a:r>
              <a:rPr lang="en-US"/>
              <a:t>Então, como levar os </a:t>
            </a:r>
            <a:r>
              <a:rPr lang="en-US"/>
              <a:t>benefícios e como medir.</a:t>
            </a:r>
            <a:endParaRPr/>
          </a:p>
        </p:txBody>
      </p:sp>
      <p:sp>
        <p:nvSpPr>
          <p:cNvPr id="133" name="Google Shape;133;g366e0e8152_0_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8" name="Shape 138"/>
        <p:cNvGrpSpPr/>
        <p:nvPr/>
      </p:nvGrpSpPr>
      <p:grpSpPr>
        <a:xfrm>
          <a:off x="0" y="0"/>
          <a:ext cx="0" cy="0"/>
          <a:chOff x="0" y="0"/>
          <a:chExt cx="0" cy="0"/>
        </a:xfrm>
      </p:grpSpPr>
      <p:sp>
        <p:nvSpPr>
          <p:cNvPr id="139" name="Google Shape;139;g366e0e8152_0_4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Pair programming e mob programming. Sim, mob programming. Essa é uma foto do time que eu trabalho hoje. E nós paramos semanalmente por 4 ou 8 horas para ficar todos os desenvolvedores do time fazendo um único item.</a:t>
            </a:r>
            <a:endParaRPr/>
          </a:p>
          <a:p>
            <a:pPr indent="0" lvl="0" marL="0" rtl="0" algn="l">
              <a:spcBef>
                <a:spcPts val="0"/>
              </a:spcBef>
              <a:spcAft>
                <a:spcPts val="0"/>
              </a:spcAft>
              <a:buNone/>
            </a:pPr>
            <a:r>
              <a:rPr lang="en-US"/>
              <a:t>E não, o nossos gestores sabem e não eles não acham que estamos gastando tempo ou que 3 poderiam ser demitidos pois um só seria capaz de fazer o trabalho sozinho.</a:t>
            </a:r>
            <a:endParaRPr/>
          </a:p>
          <a:p>
            <a:pPr indent="0" lvl="0" marL="0" rtl="0" algn="l">
              <a:spcBef>
                <a:spcPts val="0"/>
              </a:spcBef>
              <a:spcAft>
                <a:spcPts val="0"/>
              </a:spcAft>
              <a:buNone/>
            </a:pPr>
            <a:r>
              <a:rPr lang="en-US"/>
              <a:t>Programar em par não é mais lento. Não é improdutivo. Não é </a:t>
            </a:r>
            <a:r>
              <a:rPr lang="en-US"/>
              <a:t>desperdício</a:t>
            </a:r>
            <a:r>
              <a:rPr lang="en-US"/>
              <a:t> de recursos.</a:t>
            </a:r>
            <a:endParaRPr/>
          </a:p>
          <a:p>
            <a:pPr indent="0" lvl="0" marL="0" rtl="0" algn="l">
              <a:spcBef>
                <a:spcPts val="0"/>
              </a:spcBef>
              <a:spcAft>
                <a:spcPts val="0"/>
              </a:spcAft>
              <a:buNone/>
            </a:pPr>
            <a:r>
              <a:rPr lang="en-US"/>
              <a:t>É garantir a </a:t>
            </a:r>
            <a:r>
              <a:rPr lang="en-US"/>
              <a:t>sustentabilidade</a:t>
            </a:r>
            <a:r>
              <a:rPr lang="en-US"/>
              <a:t> do produto com melhores decisões de </a:t>
            </a:r>
            <a:r>
              <a:rPr lang="en-US"/>
              <a:t>design</a:t>
            </a:r>
            <a:r>
              <a:rPr lang="en-US"/>
              <a:t>, reduzir </a:t>
            </a:r>
            <a:r>
              <a:rPr lang="en-US"/>
              <a:t>cycle time</a:t>
            </a:r>
            <a:r>
              <a:rPr lang="en-US"/>
              <a:t> pulando revisão de código, compartilhamento de conhecimento técnico e de </a:t>
            </a:r>
            <a:r>
              <a:rPr lang="en-US"/>
              <a:t>negócio</a:t>
            </a:r>
            <a:r>
              <a:rPr lang="en-US"/>
              <a:t>. E assim por diante. </a:t>
            </a:r>
            <a:endParaRPr/>
          </a:p>
        </p:txBody>
      </p:sp>
      <p:sp>
        <p:nvSpPr>
          <p:cNvPr id="140" name="Google Shape;140;g366e0e8152_0_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 name="Shape 144"/>
        <p:cNvGrpSpPr/>
        <p:nvPr/>
      </p:nvGrpSpPr>
      <p:grpSpPr>
        <a:xfrm>
          <a:off x="0" y="0"/>
          <a:ext cx="0" cy="0"/>
          <a:chOff x="0" y="0"/>
          <a:chExt cx="0" cy="0"/>
        </a:xfrm>
      </p:grpSpPr>
      <p:sp>
        <p:nvSpPr>
          <p:cNvPr id="145" name="Google Shape;145;g366e0e8152_0_4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Esse é um passo normalmente bem fácil de se vender, pois muitos acham muito legal. Mas, a parte importante é garantir que isso funcione e seja útil para a organização.</a:t>
            </a:r>
            <a:endParaRPr/>
          </a:p>
          <a:p>
            <a:pPr indent="0" lvl="0" marL="0" rtl="0" algn="l">
              <a:spcBef>
                <a:spcPts val="0"/>
              </a:spcBef>
              <a:spcAft>
                <a:spcPts val="0"/>
              </a:spcAft>
              <a:buNone/>
            </a:pPr>
            <a:r>
              <a:rPr lang="en-US"/>
              <a:t>O pipeline deve </a:t>
            </a:r>
            <a:r>
              <a:rPr lang="en-US"/>
              <a:t>acelerar</a:t>
            </a:r>
            <a:r>
              <a:rPr lang="en-US"/>
              <a:t> o processo, com liberdade para um time liberar funcionalidade quase que instantaneamente (onde o tempo de deploy representa um percentual </a:t>
            </a:r>
            <a:r>
              <a:rPr lang="en-US"/>
              <a:t>ínfimo</a:t>
            </a:r>
            <a:r>
              <a:rPr lang="en-US"/>
              <a:t> do </a:t>
            </a:r>
            <a:r>
              <a:rPr lang="en-US"/>
              <a:t>Cycle Time</a:t>
            </a:r>
            <a:r>
              <a:rPr lang="en-US"/>
              <a:t>).</a:t>
            </a:r>
            <a:endParaRPr/>
          </a:p>
          <a:p>
            <a:pPr indent="0" lvl="0" marL="0" rtl="0" algn="l">
              <a:spcBef>
                <a:spcPts val="0"/>
              </a:spcBef>
              <a:spcAft>
                <a:spcPts val="0"/>
              </a:spcAft>
              <a:buNone/>
            </a:pPr>
            <a:r>
              <a:rPr lang="en-US"/>
              <a:t>Também é importante trabalhar com uma </a:t>
            </a:r>
            <a:r>
              <a:rPr lang="en-US"/>
              <a:t>suíte</a:t>
            </a:r>
            <a:r>
              <a:rPr lang="en-US"/>
              <a:t> de testes coerente e que falhe pelos motivos certos. O mais comum é pipelines que vivem vermelho e ninguém dá bola, tomem cuidado com as janelas quebradas. Isso também pode ser medido, com quantidade de defeitos que foram impedidos de serem liberados em produção.</a:t>
            </a:r>
            <a:endParaRPr/>
          </a:p>
        </p:txBody>
      </p:sp>
      <p:sp>
        <p:nvSpPr>
          <p:cNvPr id="146" name="Google Shape;146;g366e0e8152_0_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0" name="Shape 150"/>
        <p:cNvGrpSpPr/>
        <p:nvPr/>
      </p:nvGrpSpPr>
      <p:grpSpPr>
        <a:xfrm>
          <a:off x="0" y="0"/>
          <a:ext cx="0" cy="0"/>
          <a:chOff x="0" y="0"/>
          <a:chExt cx="0" cy="0"/>
        </a:xfrm>
      </p:grpSpPr>
      <p:sp>
        <p:nvSpPr>
          <p:cNvPr id="151" name="Google Shape;151;g4736e3bef4_0_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chemeClr val="dk1"/>
                </a:solidFill>
              </a:rPr>
              <a:t>P</a:t>
            </a:r>
            <a:r>
              <a:rPr lang="en-US">
                <a:solidFill>
                  <a:schemeClr val="dk1"/>
                </a:solidFill>
              </a:rPr>
              <a:t>arece trabalho apenas técnico. Mas, não é. O difícil aqui é engajar as pessoas a fazerem o correto uso dessas ferramentas e buscarem melhoria contínua em aspectos técnicos.</a:t>
            </a:r>
            <a:endParaRPr>
              <a:solidFill>
                <a:schemeClr val="dk1"/>
              </a:solidFill>
            </a:endParaRPr>
          </a:p>
          <a:p>
            <a:pPr indent="0" lvl="0" marL="0" rtl="0" algn="l">
              <a:spcBef>
                <a:spcPts val="0"/>
              </a:spcBef>
              <a:spcAft>
                <a:spcPts val="0"/>
              </a:spcAft>
              <a:buNone/>
            </a:pPr>
            <a:r>
              <a:rPr lang="en-US">
                <a:solidFill>
                  <a:schemeClr val="dk1"/>
                </a:solidFill>
              </a:rPr>
              <a:t>Mas, muitos dos desenvolvedores são consumidos pelo dia-a-dia e não tem esse mindset. É um trabalho bem difícil ajudar e incentivar eles a buscar grande inovações no seu próprio processo de trabalho. Isso vale até mesmo para esses aspectos tão técnicos.</a:t>
            </a:r>
            <a:endParaRPr>
              <a:solidFill>
                <a:schemeClr val="dk1"/>
              </a:solidFill>
            </a:endParaRPr>
          </a:p>
          <a:p>
            <a:pPr indent="0" lvl="0" marL="0" rtl="0" algn="l">
              <a:spcBef>
                <a:spcPts val="0"/>
              </a:spcBef>
              <a:spcAft>
                <a:spcPts val="0"/>
              </a:spcAft>
              <a:buNone/>
            </a:pPr>
            <a:r>
              <a:rPr lang="en-US">
                <a:solidFill>
                  <a:schemeClr val="dk1"/>
                </a:solidFill>
              </a:rPr>
              <a:t>Também não tem mágica, não tem como ter entrega de valor se o seu time não consegue fazer entrega aos poucos, se o seu time gasta mais corrigindo defeitos do que implementando melhorias e se o seu time não sabe colaborar.</a:t>
            </a:r>
            <a:endParaRPr>
              <a:solidFill>
                <a:schemeClr val="dk1"/>
              </a:solidFill>
            </a:endParaRPr>
          </a:p>
          <a:p>
            <a:pPr indent="0" lvl="0" marL="0" rtl="0" algn="l">
              <a:spcBef>
                <a:spcPts val="0"/>
              </a:spcBef>
              <a:spcAft>
                <a:spcPts val="0"/>
              </a:spcAft>
              <a:buNone/>
            </a:pPr>
            <a:r>
              <a:rPr lang="en-US">
                <a:solidFill>
                  <a:schemeClr val="dk1"/>
                </a:solidFill>
              </a:rPr>
              <a:t>E se eu puder dar uma dica de ouro, é faça medições de Cycle time, lead time, throughput. E faça retrospectivas buscando como melhorar esses números de um time.</a:t>
            </a:r>
            <a:endParaRPr>
              <a:solidFill>
                <a:schemeClr val="dk1"/>
              </a:solidFill>
            </a:endParaRPr>
          </a:p>
        </p:txBody>
      </p:sp>
      <p:sp>
        <p:nvSpPr>
          <p:cNvPr id="152" name="Google Shape;152;g4736e3bef4_0_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7" name="Shape 157"/>
        <p:cNvGrpSpPr/>
        <p:nvPr/>
      </p:nvGrpSpPr>
      <p:grpSpPr>
        <a:xfrm>
          <a:off x="0" y="0"/>
          <a:ext cx="0" cy="0"/>
          <a:chOff x="0" y="0"/>
          <a:chExt cx="0" cy="0"/>
        </a:xfrm>
      </p:grpSpPr>
      <p:sp>
        <p:nvSpPr>
          <p:cNvPr id="158" name="Google Shape;158;g366e0e8152_0_3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g366e0e8152_0_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type="title">
  <p:cSld name="TITLE">
    <p:bg>
      <p:bgPr>
        <a:solidFill>
          <a:schemeClr val="lt1"/>
        </a:solidFill>
      </p:bgPr>
    </p:bg>
    <p:spTree>
      <p:nvGrpSpPr>
        <p:cNvPr id="29" name="Shape 29"/>
        <p:cNvGrpSpPr/>
        <p:nvPr/>
      </p:nvGrpSpPr>
      <p:grpSpPr>
        <a:xfrm>
          <a:off x="0" y="0"/>
          <a:ext cx="0" cy="0"/>
          <a:chOff x="0" y="0"/>
          <a:chExt cx="0" cy="0"/>
        </a:xfrm>
      </p:grpSpPr>
      <p:sp>
        <p:nvSpPr>
          <p:cNvPr id="30" name="Google Shape;30;p2"/>
          <p:cNvSpPr txBox="1"/>
          <p:nvPr>
            <p:ph type="ctrTitle"/>
          </p:nvPr>
        </p:nvSpPr>
        <p:spPr>
          <a:xfrm>
            <a:off x="684212" y="3933825"/>
            <a:ext cx="7772400" cy="60325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9pPr>
          </a:lstStyle>
          <a:p/>
        </p:txBody>
      </p:sp>
      <p:sp>
        <p:nvSpPr>
          <p:cNvPr id="31" name="Google Shape;31;p2"/>
          <p:cNvSpPr txBox="1"/>
          <p:nvPr>
            <p:ph idx="1" type="subTitle"/>
          </p:nvPr>
        </p:nvSpPr>
        <p:spPr>
          <a:xfrm>
            <a:off x="1371600" y="4652962"/>
            <a:ext cx="6400800" cy="985837"/>
          </a:xfrm>
          <a:prstGeom prst="rect">
            <a:avLst/>
          </a:prstGeom>
          <a:noFill/>
          <a:ln>
            <a:noFill/>
          </a:ln>
        </p:spPr>
        <p:txBody>
          <a:bodyPr anchorCtr="0" anchor="t" bIns="91425" lIns="91425" spcFirstLastPara="1" rIns="91425" wrap="square" tIns="91425"/>
          <a:lstStyle>
            <a:lvl1pPr lvl="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lvl="1"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lvl="2"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lvl="3"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lvl="4" marR="0" rtl="0" algn="l">
              <a:lnSpc>
                <a:spcPct val="100000"/>
              </a:lnSpc>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5pPr>
            <a:lvl6pPr lvl="5" marR="0" rtl="0" algn="l">
              <a:lnSpc>
                <a:spcPct val="100000"/>
              </a:lnSpc>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6pPr>
            <a:lvl7pPr lvl="6" marR="0" rtl="0" algn="l">
              <a:lnSpc>
                <a:spcPct val="100000"/>
              </a:lnSpc>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7pPr>
            <a:lvl8pPr lvl="7" marR="0" rtl="0" algn="l">
              <a:lnSpc>
                <a:spcPct val="100000"/>
              </a:lnSpc>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8pPr>
            <a:lvl9pPr lvl="8" marR="0" rtl="0" algn="l">
              <a:lnSpc>
                <a:spcPct val="100000"/>
              </a:lnSpc>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9pPr>
          </a:lstStyle>
          <a:p/>
        </p:txBody>
      </p:sp>
      <p:sp>
        <p:nvSpPr>
          <p:cNvPr id="32" name="Google Shape;32;p2"/>
          <p:cNvSpPr txBox="1"/>
          <p:nvPr/>
        </p:nvSpPr>
        <p:spPr>
          <a:xfrm>
            <a:off x="5148262" y="6500812"/>
            <a:ext cx="3995737" cy="304800"/>
          </a:xfrm>
          <a:prstGeom prst="rect">
            <a:avLst/>
          </a:prstGeom>
          <a:noFill/>
          <a:ln>
            <a:noFill/>
          </a:ln>
        </p:spPr>
        <p:txBody>
          <a:bodyPr anchorCtr="0" anchor="t" bIns="46800" lIns="90000" spcFirstLastPara="1" rIns="90000" wrap="square" tIns="46800">
            <a:noAutofit/>
          </a:bodyPr>
          <a:lstStyle/>
          <a:p>
            <a:pPr indent="0" lvl="0" marL="0" marR="0" rtl="0" algn="r">
              <a:lnSpc>
                <a:spcPct val="100000"/>
              </a:lnSpc>
              <a:spcBef>
                <a:spcPts val="0"/>
              </a:spcBef>
              <a:spcAft>
                <a:spcPts val="0"/>
              </a:spcAft>
              <a:buClr>
                <a:srgbClr val="FFFFFF"/>
              </a:buClr>
              <a:buSzPts val="1400"/>
              <a:buFont typeface="Calibri"/>
              <a:buNone/>
            </a:pPr>
            <a:r>
              <a:rPr b="0" i="0" lang="en-US" sz="1400" u="none">
                <a:solidFill>
                  <a:srgbClr val="FFFFFF"/>
                </a:solidFill>
                <a:latin typeface="Calibri"/>
                <a:ea typeface="Calibri"/>
                <a:cs typeface="Calibri"/>
                <a:sym typeface="Calibri"/>
              </a:rPr>
              <a:t>Globalcode – O</a:t>
            </a:r>
            <a:r>
              <a:rPr b="0" i="0" lang="en-US" sz="1400" u="none">
                <a:solidFill>
                  <a:srgbClr val="FFFFFF"/>
                </a:solidFill>
                <a:latin typeface="Monda"/>
                <a:ea typeface="Monda"/>
                <a:cs typeface="Monda"/>
                <a:sym typeface="Monda"/>
              </a:rPr>
              <a:t>pen4education</a:t>
            </a:r>
            <a:endParaRPr/>
          </a:p>
        </p:txBody>
      </p:sp>
      <p:grpSp>
        <p:nvGrpSpPr>
          <p:cNvPr id="33" name="Google Shape;33;p2"/>
          <p:cNvGrpSpPr/>
          <p:nvPr/>
        </p:nvGrpSpPr>
        <p:grpSpPr>
          <a:xfrm>
            <a:off x="0" y="0"/>
            <a:ext cx="9150349" cy="287337"/>
            <a:chOff x="0" y="0"/>
            <a:chExt cx="9150349" cy="287337"/>
          </a:xfrm>
        </p:grpSpPr>
        <p:sp>
          <p:nvSpPr>
            <p:cNvPr id="34" name="Google Shape;34;p2"/>
            <p:cNvSpPr/>
            <p:nvPr/>
          </p:nvSpPr>
          <p:spPr>
            <a:xfrm>
              <a:off x="0" y="0"/>
              <a:ext cx="1536700" cy="287337"/>
            </a:xfrm>
            <a:prstGeom prst="rect">
              <a:avLst/>
            </a:prstGeom>
            <a:solidFill>
              <a:srgbClr val="EF820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5" name="Google Shape;35;p2"/>
            <p:cNvSpPr txBox="1"/>
            <p:nvPr/>
          </p:nvSpPr>
          <p:spPr>
            <a:xfrm>
              <a:off x="1531937" y="0"/>
              <a:ext cx="1528762" cy="287337"/>
            </a:xfrm>
            <a:prstGeom prst="rect">
              <a:avLst/>
            </a:prstGeom>
            <a:solidFill>
              <a:srgbClr val="E2033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a:t>
              </a:r>
              <a:endParaRPr/>
            </a:p>
          </p:txBody>
        </p:sp>
        <p:sp>
          <p:nvSpPr>
            <p:cNvPr id="36" name="Google Shape;36;p2"/>
            <p:cNvSpPr/>
            <p:nvPr/>
          </p:nvSpPr>
          <p:spPr>
            <a:xfrm>
              <a:off x="3059112" y="0"/>
              <a:ext cx="1528762" cy="287337"/>
            </a:xfrm>
            <a:prstGeom prst="rect">
              <a:avLst/>
            </a:prstGeom>
            <a:solidFill>
              <a:srgbClr val="7B252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7" name="Google Shape;37;p2"/>
            <p:cNvSpPr/>
            <p:nvPr/>
          </p:nvSpPr>
          <p:spPr>
            <a:xfrm>
              <a:off x="4587875" y="0"/>
              <a:ext cx="1522412" cy="287337"/>
            </a:xfrm>
            <a:prstGeom prst="rect">
              <a:avLst/>
            </a:prstGeom>
            <a:solidFill>
              <a:srgbClr val="00549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8" name="Google Shape;38;p2"/>
            <p:cNvSpPr/>
            <p:nvPr/>
          </p:nvSpPr>
          <p:spPr>
            <a:xfrm>
              <a:off x="6099175" y="0"/>
              <a:ext cx="1528762" cy="287337"/>
            </a:xfrm>
            <a:prstGeom prst="rect">
              <a:avLst/>
            </a:prstGeom>
            <a:solidFill>
              <a:srgbClr val="0794C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9" name="Google Shape;39;p2"/>
            <p:cNvSpPr/>
            <p:nvPr/>
          </p:nvSpPr>
          <p:spPr>
            <a:xfrm>
              <a:off x="7621587" y="0"/>
              <a:ext cx="1528762" cy="287337"/>
            </a:xfrm>
            <a:prstGeom prst="rect">
              <a:avLst/>
            </a:prstGeom>
            <a:solidFill>
              <a:srgbClr val="0099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pic>
        <p:nvPicPr>
          <p:cNvPr id="40" name="Google Shape;40;p2"/>
          <p:cNvPicPr preferRelativeResize="0"/>
          <p:nvPr/>
        </p:nvPicPr>
        <p:blipFill rotWithShape="1">
          <a:blip r:embed="rId2">
            <a:alphaModFix/>
          </a:blip>
          <a:srcRect b="0" l="0" r="0" t="0"/>
          <a:stretch/>
        </p:blipFill>
        <p:spPr>
          <a:xfrm>
            <a:off x="8101012" y="5876925"/>
            <a:ext cx="952500" cy="952500"/>
          </a:xfrm>
          <a:prstGeom prst="rect">
            <a:avLst/>
          </a:prstGeom>
          <a:noFill/>
          <a:ln>
            <a:noFill/>
          </a:ln>
        </p:spPr>
      </p:pic>
      <p:grpSp>
        <p:nvGrpSpPr>
          <p:cNvPr id="41" name="Google Shape;41;p2"/>
          <p:cNvGrpSpPr/>
          <p:nvPr/>
        </p:nvGrpSpPr>
        <p:grpSpPr>
          <a:xfrm>
            <a:off x="-6350" y="6742112"/>
            <a:ext cx="9150349" cy="115887"/>
            <a:chOff x="0" y="0"/>
            <a:chExt cx="9150349" cy="287337"/>
          </a:xfrm>
        </p:grpSpPr>
        <p:sp>
          <p:nvSpPr>
            <p:cNvPr id="42" name="Google Shape;42;p2"/>
            <p:cNvSpPr/>
            <p:nvPr/>
          </p:nvSpPr>
          <p:spPr>
            <a:xfrm>
              <a:off x="0" y="0"/>
              <a:ext cx="1536700" cy="287337"/>
            </a:xfrm>
            <a:prstGeom prst="rect">
              <a:avLst/>
            </a:prstGeom>
            <a:solidFill>
              <a:srgbClr val="EF820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3" name="Google Shape;43;p2"/>
            <p:cNvSpPr txBox="1"/>
            <p:nvPr/>
          </p:nvSpPr>
          <p:spPr>
            <a:xfrm>
              <a:off x="1531937" y="0"/>
              <a:ext cx="1528762" cy="287337"/>
            </a:xfrm>
            <a:prstGeom prst="rect">
              <a:avLst/>
            </a:prstGeom>
            <a:solidFill>
              <a:srgbClr val="E2033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a:t>
              </a:r>
              <a:endParaRPr/>
            </a:p>
          </p:txBody>
        </p:sp>
        <p:sp>
          <p:nvSpPr>
            <p:cNvPr id="44" name="Google Shape;44;p2"/>
            <p:cNvSpPr/>
            <p:nvPr/>
          </p:nvSpPr>
          <p:spPr>
            <a:xfrm>
              <a:off x="3059112" y="0"/>
              <a:ext cx="1528762" cy="287337"/>
            </a:xfrm>
            <a:prstGeom prst="rect">
              <a:avLst/>
            </a:prstGeom>
            <a:solidFill>
              <a:srgbClr val="7B252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5" name="Google Shape;45;p2"/>
            <p:cNvSpPr/>
            <p:nvPr/>
          </p:nvSpPr>
          <p:spPr>
            <a:xfrm>
              <a:off x="4587875" y="0"/>
              <a:ext cx="1522412" cy="287337"/>
            </a:xfrm>
            <a:prstGeom prst="rect">
              <a:avLst/>
            </a:prstGeom>
            <a:solidFill>
              <a:srgbClr val="00549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6" name="Google Shape;46;p2"/>
            <p:cNvSpPr/>
            <p:nvPr/>
          </p:nvSpPr>
          <p:spPr>
            <a:xfrm>
              <a:off x="6099175" y="0"/>
              <a:ext cx="1528762" cy="287337"/>
            </a:xfrm>
            <a:prstGeom prst="rect">
              <a:avLst/>
            </a:prstGeom>
            <a:solidFill>
              <a:srgbClr val="0794C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7" name="Google Shape;47;p2"/>
            <p:cNvSpPr/>
            <p:nvPr/>
          </p:nvSpPr>
          <p:spPr>
            <a:xfrm>
              <a:off x="7621587" y="0"/>
              <a:ext cx="1528762" cy="287337"/>
            </a:xfrm>
            <a:prstGeom prst="rect">
              <a:avLst/>
            </a:prstGeom>
            <a:solidFill>
              <a:srgbClr val="0099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pic>
        <p:nvPicPr>
          <p:cNvPr id="48" name="Google Shape;48;p2"/>
          <p:cNvPicPr preferRelativeResize="0"/>
          <p:nvPr/>
        </p:nvPicPr>
        <p:blipFill rotWithShape="1">
          <a:blip r:embed="rId3">
            <a:alphaModFix/>
          </a:blip>
          <a:srcRect b="0" l="0" r="0" t="0"/>
          <a:stretch/>
        </p:blipFill>
        <p:spPr>
          <a:xfrm>
            <a:off x="1979612" y="1557337"/>
            <a:ext cx="5184775" cy="17653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ext" type="tx">
  <p:cSld name="TITLE_AND_BODY">
    <p:spTree>
      <p:nvGrpSpPr>
        <p:cNvPr id="49" name="Shape 49"/>
        <p:cNvGrpSpPr/>
        <p:nvPr/>
      </p:nvGrpSpPr>
      <p:grpSpPr>
        <a:xfrm>
          <a:off x="0" y="0"/>
          <a:ext cx="0" cy="0"/>
          <a:chOff x="0" y="0"/>
          <a:chExt cx="0" cy="0"/>
        </a:xfrm>
      </p:grpSpPr>
      <p:sp>
        <p:nvSpPr>
          <p:cNvPr id="50" name="Google Shape;50;p3"/>
          <p:cNvSpPr txBox="1"/>
          <p:nvPr>
            <p:ph type="title"/>
          </p:nvPr>
        </p:nvSpPr>
        <p:spPr>
          <a:xfrm>
            <a:off x="250825" y="482600"/>
            <a:ext cx="5689600" cy="930275"/>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9pPr>
          </a:lstStyle>
          <a:p/>
        </p:txBody>
      </p:sp>
      <p:sp>
        <p:nvSpPr>
          <p:cNvPr id="51" name="Google Shape;51;p3"/>
          <p:cNvSpPr txBox="1"/>
          <p:nvPr>
            <p:ph idx="1" type="body"/>
          </p:nvPr>
        </p:nvSpPr>
        <p:spPr>
          <a:xfrm>
            <a:off x="250825" y="1557337"/>
            <a:ext cx="8642350" cy="4535487"/>
          </a:xfrm>
          <a:prstGeom prst="rect">
            <a:avLst/>
          </a:prstGeom>
          <a:noFill/>
          <a:ln>
            <a:noFill/>
          </a:ln>
        </p:spPr>
        <p:txBody>
          <a:bodyPr anchorCtr="0" anchor="t" bIns="91425" lIns="91425" spcFirstLastPara="1" rIns="91425" wrap="square" tIns="91425"/>
          <a:lstStyle>
            <a:lvl1pPr indent="-406400" lvl="0" marL="4572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100000"/>
              </a:lnSpc>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5pPr>
            <a:lvl6pPr indent="-342900" lvl="5" marL="2743200" marR="0" rtl="0" algn="l">
              <a:lnSpc>
                <a:spcPct val="100000"/>
              </a:lnSpc>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6pPr>
            <a:lvl7pPr indent="-342900" lvl="6" marL="3200400" marR="0" rtl="0" algn="l">
              <a:lnSpc>
                <a:spcPct val="100000"/>
              </a:lnSpc>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7pPr>
            <a:lvl8pPr indent="-342900" lvl="7" marL="3657600" marR="0" rtl="0" algn="l">
              <a:lnSpc>
                <a:spcPct val="100000"/>
              </a:lnSpc>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8pPr>
            <a:lvl9pPr indent="-342900" lvl="8" marL="4114800" marR="0" rtl="0" algn="l">
              <a:lnSpc>
                <a:spcPct val="100000"/>
              </a:lnSpc>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9pPr>
          </a:lstStyle>
          <a:p/>
        </p:txBody>
      </p:sp>
      <p:sp>
        <p:nvSpPr>
          <p:cNvPr id="52" name="Google Shape;52;p3"/>
          <p:cNvSpPr txBox="1"/>
          <p:nvPr>
            <p:ph idx="10" type="dt"/>
          </p:nvPr>
        </p:nvSpPr>
        <p:spPr>
          <a:xfrm>
            <a:off x="0" y="0"/>
            <a:ext cx="3000000" cy="30000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3" name="Google Shape;53;p3"/>
          <p:cNvSpPr txBox="1"/>
          <p:nvPr>
            <p:ph idx="11" type="ftr"/>
          </p:nvPr>
        </p:nvSpPr>
        <p:spPr>
          <a:xfrm>
            <a:off x="0" y="0"/>
            <a:ext cx="3000000" cy="30000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4" name="Google Shape;54;p3"/>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1800" u="none">
                <a:solidFill>
                  <a:schemeClr val="dk1"/>
                </a:solidFill>
                <a:latin typeface="Arial"/>
                <a:ea typeface="Arial"/>
                <a:cs typeface="Arial"/>
                <a:sym typeface="Arial"/>
              </a:defRPr>
            </a:lvl1pPr>
            <a:lvl2pPr indent="0" lvl="1" marL="0" marR="0" rtl="0" algn="l">
              <a:lnSpc>
                <a:spcPct val="100000"/>
              </a:lnSpc>
              <a:spcBef>
                <a:spcPts val="0"/>
              </a:spcBef>
              <a:spcAft>
                <a:spcPts val="0"/>
              </a:spcAft>
              <a:buNone/>
              <a:defRPr b="0" i="0" sz="1800" u="none">
                <a:solidFill>
                  <a:schemeClr val="dk1"/>
                </a:solidFill>
                <a:latin typeface="Arial"/>
                <a:ea typeface="Arial"/>
                <a:cs typeface="Arial"/>
                <a:sym typeface="Arial"/>
              </a:defRPr>
            </a:lvl2pPr>
            <a:lvl3pPr indent="0" lvl="2" marL="0" marR="0" rtl="0" algn="l">
              <a:lnSpc>
                <a:spcPct val="100000"/>
              </a:lnSpc>
              <a:spcBef>
                <a:spcPts val="0"/>
              </a:spcBef>
              <a:spcAft>
                <a:spcPts val="0"/>
              </a:spcAft>
              <a:buNone/>
              <a:defRPr b="0" i="0" sz="1800" u="none">
                <a:solidFill>
                  <a:schemeClr val="dk1"/>
                </a:solidFill>
                <a:latin typeface="Arial"/>
                <a:ea typeface="Arial"/>
                <a:cs typeface="Arial"/>
                <a:sym typeface="Arial"/>
              </a:defRPr>
            </a:lvl3pPr>
            <a:lvl4pPr indent="0" lvl="3" marL="0" marR="0" rtl="0" algn="l">
              <a:lnSpc>
                <a:spcPct val="100000"/>
              </a:lnSpc>
              <a:spcBef>
                <a:spcPts val="0"/>
              </a:spcBef>
              <a:spcAft>
                <a:spcPts val="0"/>
              </a:spcAft>
              <a:buNone/>
              <a:defRPr b="0" i="0" sz="1800" u="none">
                <a:solidFill>
                  <a:schemeClr val="dk1"/>
                </a:solidFill>
                <a:latin typeface="Arial"/>
                <a:ea typeface="Arial"/>
                <a:cs typeface="Arial"/>
                <a:sym typeface="Arial"/>
              </a:defRPr>
            </a:lvl4pPr>
            <a:lvl5pPr indent="0" lvl="4" marL="0" marR="0" rtl="0" algn="l">
              <a:lnSpc>
                <a:spcPct val="100000"/>
              </a:lnSpc>
              <a:spcBef>
                <a:spcPts val="0"/>
              </a:spcBef>
              <a:spcAft>
                <a:spcPts val="0"/>
              </a:spcAft>
              <a:buNone/>
              <a:defRPr b="0" i="0" sz="1800" u="none">
                <a:solidFill>
                  <a:schemeClr val="dk1"/>
                </a:solidFill>
                <a:latin typeface="Arial"/>
                <a:ea typeface="Arial"/>
                <a:cs typeface="Arial"/>
                <a:sym typeface="Arial"/>
              </a:defRPr>
            </a:lvl5pPr>
            <a:lvl6pPr indent="0" lvl="5" marL="0" marR="0" rtl="0" algn="l">
              <a:lnSpc>
                <a:spcPct val="100000"/>
              </a:lnSpc>
              <a:spcBef>
                <a:spcPts val="0"/>
              </a:spcBef>
              <a:spcAft>
                <a:spcPts val="0"/>
              </a:spcAft>
              <a:buNone/>
              <a:defRPr b="0" i="0" sz="1800" u="none">
                <a:solidFill>
                  <a:schemeClr val="dk1"/>
                </a:solidFill>
                <a:latin typeface="Arial"/>
                <a:ea typeface="Arial"/>
                <a:cs typeface="Arial"/>
                <a:sym typeface="Arial"/>
              </a:defRPr>
            </a:lvl6pPr>
            <a:lvl7pPr indent="0" lvl="6" marL="0" marR="0" rtl="0" algn="l">
              <a:lnSpc>
                <a:spcPct val="100000"/>
              </a:lnSpc>
              <a:spcBef>
                <a:spcPts val="0"/>
              </a:spcBef>
              <a:spcAft>
                <a:spcPts val="0"/>
              </a:spcAft>
              <a:buNone/>
              <a:defRPr b="0" i="0" sz="1800" u="none">
                <a:solidFill>
                  <a:schemeClr val="dk1"/>
                </a:solidFill>
                <a:latin typeface="Arial"/>
                <a:ea typeface="Arial"/>
                <a:cs typeface="Arial"/>
                <a:sym typeface="Arial"/>
              </a:defRPr>
            </a:lvl7pPr>
            <a:lvl8pPr indent="0" lvl="7" marL="0" marR="0" rtl="0" algn="l">
              <a:lnSpc>
                <a:spcPct val="100000"/>
              </a:lnSpc>
              <a:spcBef>
                <a:spcPts val="0"/>
              </a:spcBef>
              <a:spcAft>
                <a:spcPts val="0"/>
              </a:spcAft>
              <a:buNone/>
              <a:defRPr b="0" i="0" sz="1800" u="none">
                <a:solidFill>
                  <a:schemeClr val="dk1"/>
                </a:solidFill>
                <a:latin typeface="Arial"/>
                <a:ea typeface="Arial"/>
                <a:cs typeface="Arial"/>
                <a:sym typeface="Arial"/>
              </a:defRPr>
            </a:lvl8pPr>
            <a:lvl9pPr indent="0" lvl="8" marL="0" marR="0" rtl="0" algn="l">
              <a:lnSpc>
                <a:spcPct val="100000"/>
              </a:lnSpc>
              <a:spcBef>
                <a:spcPts val="0"/>
              </a:spcBef>
              <a:spcAft>
                <a:spcPts val="0"/>
              </a:spcAft>
              <a:buNone/>
              <a:defRPr b="0" i="0" sz="1800" u="non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sz="1400">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jpg"/><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250825" y="482600"/>
            <a:ext cx="5689600" cy="930275"/>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3600" u="none" cap="none" strike="noStrike">
                <a:solidFill>
                  <a:schemeClr val="dk1"/>
                </a:solidFill>
                <a:latin typeface="Arial"/>
                <a:ea typeface="Arial"/>
                <a:cs typeface="Arial"/>
                <a:sym typeface="Arial"/>
              </a:defRPr>
            </a:lvl9pPr>
          </a:lstStyle>
          <a:p/>
        </p:txBody>
      </p:sp>
      <p:sp>
        <p:nvSpPr>
          <p:cNvPr id="11" name="Google Shape;11;p1"/>
          <p:cNvSpPr txBox="1"/>
          <p:nvPr>
            <p:ph idx="1" type="body"/>
          </p:nvPr>
        </p:nvSpPr>
        <p:spPr>
          <a:xfrm>
            <a:off x="250825" y="1557337"/>
            <a:ext cx="8642350" cy="4535487"/>
          </a:xfrm>
          <a:prstGeom prst="rect">
            <a:avLst/>
          </a:prstGeom>
          <a:noFill/>
          <a:ln>
            <a:noFill/>
          </a:ln>
        </p:spPr>
        <p:txBody>
          <a:bodyPr anchorCtr="0" anchor="t" bIns="91425" lIns="91425" spcFirstLastPara="1" rIns="91425" wrap="square" tIns="91425"/>
          <a:lstStyle>
            <a:lvl1pPr indent="-406400" lvl="0" marL="4572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100000"/>
              </a:lnSpc>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5pPr>
            <a:lvl6pPr indent="-342900" lvl="5" marL="2743200" marR="0" rtl="0" algn="l">
              <a:lnSpc>
                <a:spcPct val="100000"/>
              </a:lnSpc>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6pPr>
            <a:lvl7pPr indent="-342900" lvl="6" marL="3200400" marR="0" rtl="0" algn="l">
              <a:lnSpc>
                <a:spcPct val="100000"/>
              </a:lnSpc>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7pPr>
            <a:lvl8pPr indent="-342900" lvl="7" marL="3657600" marR="0" rtl="0" algn="l">
              <a:lnSpc>
                <a:spcPct val="100000"/>
              </a:lnSpc>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8pPr>
            <a:lvl9pPr indent="-342900" lvl="8" marL="4114800" marR="0" rtl="0" algn="l">
              <a:lnSpc>
                <a:spcPct val="100000"/>
              </a:lnSpc>
              <a:spcBef>
                <a:spcPts val="360"/>
              </a:spcBef>
              <a:spcAft>
                <a:spcPts val="0"/>
              </a:spcAft>
              <a:buClr>
                <a:schemeClr val="dk1"/>
              </a:buClr>
              <a:buSzPts val="1800"/>
              <a:buFont typeface="Arial"/>
              <a:buChar char="•"/>
              <a:defRPr b="0" i="1" sz="1800" u="none" cap="none" strike="noStrike">
                <a:solidFill>
                  <a:schemeClr val="dk1"/>
                </a:solidFill>
                <a:latin typeface="Arial"/>
                <a:ea typeface="Arial"/>
                <a:cs typeface="Arial"/>
                <a:sym typeface="Arial"/>
              </a:defRPr>
            </a:lvl9pPr>
          </a:lstStyle>
          <a:p/>
        </p:txBody>
      </p:sp>
      <p:sp>
        <p:nvSpPr>
          <p:cNvPr id="12" name="Google Shape;12;p1"/>
          <p:cNvSpPr txBox="1"/>
          <p:nvPr/>
        </p:nvSpPr>
        <p:spPr>
          <a:xfrm>
            <a:off x="5148262" y="6500812"/>
            <a:ext cx="3995737" cy="304800"/>
          </a:xfrm>
          <a:prstGeom prst="rect">
            <a:avLst/>
          </a:prstGeom>
          <a:noFill/>
          <a:ln>
            <a:noFill/>
          </a:ln>
        </p:spPr>
        <p:txBody>
          <a:bodyPr anchorCtr="0" anchor="t" bIns="46800" lIns="90000" spcFirstLastPara="1" rIns="90000" wrap="square" tIns="46800">
            <a:noAutofit/>
          </a:bodyPr>
          <a:lstStyle/>
          <a:p>
            <a:pPr indent="0" lvl="0" marL="0" marR="0" rtl="0" algn="r">
              <a:lnSpc>
                <a:spcPct val="100000"/>
              </a:lnSpc>
              <a:spcBef>
                <a:spcPts val="0"/>
              </a:spcBef>
              <a:spcAft>
                <a:spcPts val="0"/>
              </a:spcAft>
              <a:buClr>
                <a:srgbClr val="FFFFFF"/>
              </a:buClr>
              <a:buSzPts val="1400"/>
              <a:buFont typeface="Calibri"/>
              <a:buNone/>
            </a:pPr>
            <a:r>
              <a:rPr b="0" i="0" lang="en-US" sz="1400" u="none" cap="none" strike="noStrike">
                <a:solidFill>
                  <a:srgbClr val="FFFFFF"/>
                </a:solidFill>
                <a:latin typeface="Calibri"/>
                <a:ea typeface="Calibri"/>
                <a:cs typeface="Calibri"/>
                <a:sym typeface="Calibri"/>
              </a:rPr>
              <a:t>Globalcode – O</a:t>
            </a:r>
            <a:r>
              <a:rPr b="0" i="0" lang="en-US" sz="1400" u="none" cap="none" strike="noStrike">
                <a:solidFill>
                  <a:srgbClr val="FFFFFF"/>
                </a:solidFill>
                <a:latin typeface="Monda"/>
                <a:ea typeface="Monda"/>
                <a:cs typeface="Monda"/>
                <a:sym typeface="Monda"/>
              </a:rPr>
              <a:t>pen4education</a:t>
            </a:r>
            <a:endParaRPr/>
          </a:p>
        </p:txBody>
      </p:sp>
      <p:grpSp>
        <p:nvGrpSpPr>
          <p:cNvPr id="13" name="Google Shape;13;p1"/>
          <p:cNvGrpSpPr/>
          <p:nvPr/>
        </p:nvGrpSpPr>
        <p:grpSpPr>
          <a:xfrm>
            <a:off x="0" y="0"/>
            <a:ext cx="9150349" cy="287337"/>
            <a:chOff x="0" y="0"/>
            <a:chExt cx="9150349" cy="287337"/>
          </a:xfrm>
        </p:grpSpPr>
        <p:sp>
          <p:nvSpPr>
            <p:cNvPr id="14" name="Google Shape;14;p1"/>
            <p:cNvSpPr/>
            <p:nvPr/>
          </p:nvSpPr>
          <p:spPr>
            <a:xfrm>
              <a:off x="0" y="0"/>
              <a:ext cx="1536700" cy="287337"/>
            </a:xfrm>
            <a:prstGeom prst="rect">
              <a:avLst/>
            </a:prstGeom>
            <a:solidFill>
              <a:srgbClr val="EF820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5" name="Google Shape;15;p1"/>
            <p:cNvSpPr txBox="1"/>
            <p:nvPr/>
          </p:nvSpPr>
          <p:spPr>
            <a:xfrm>
              <a:off x="1531937" y="0"/>
              <a:ext cx="1528762" cy="287337"/>
            </a:xfrm>
            <a:prstGeom prst="rect">
              <a:avLst/>
            </a:prstGeom>
            <a:solidFill>
              <a:srgbClr val="E2033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a:t>
              </a:r>
              <a:endParaRPr/>
            </a:p>
          </p:txBody>
        </p:sp>
        <p:sp>
          <p:nvSpPr>
            <p:cNvPr id="16" name="Google Shape;16;p1"/>
            <p:cNvSpPr/>
            <p:nvPr/>
          </p:nvSpPr>
          <p:spPr>
            <a:xfrm>
              <a:off x="3059112" y="0"/>
              <a:ext cx="1528762" cy="287337"/>
            </a:xfrm>
            <a:prstGeom prst="rect">
              <a:avLst/>
            </a:prstGeom>
            <a:solidFill>
              <a:srgbClr val="7B252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7" name="Google Shape;17;p1"/>
            <p:cNvSpPr/>
            <p:nvPr/>
          </p:nvSpPr>
          <p:spPr>
            <a:xfrm>
              <a:off x="4587875" y="0"/>
              <a:ext cx="1522412" cy="287337"/>
            </a:xfrm>
            <a:prstGeom prst="rect">
              <a:avLst/>
            </a:prstGeom>
            <a:solidFill>
              <a:srgbClr val="00549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8" name="Google Shape;18;p1"/>
            <p:cNvSpPr/>
            <p:nvPr/>
          </p:nvSpPr>
          <p:spPr>
            <a:xfrm>
              <a:off x="6099175" y="0"/>
              <a:ext cx="1528762" cy="287337"/>
            </a:xfrm>
            <a:prstGeom prst="rect">
              <a:avLst/>
            </a:prstGeom>
            <a:solidFill>
              <a:srgbClr val="0794C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9" name="Google Shape;19;p1"/>
            <p:cNvSpPr/>
            <p:nvPr/>
          </p:nvSpPr>
          <p:spPr>
            <a:xfrm>
              <a:off x="7621587" y="0"/>
              <a:ext cx="1528762" cy="287337"/>
            </a:xfrm>
            <a:prstGeom prst="rect">
              <a:avLst/>
            </a:prstGeom>
            <a:solidFill>
              <a:srgbClr val="0099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pic>
        <p:nvPicPr>
          <p:cNvPr id="20" name="Google Shape;20;p1"/>
          <p:cNvPicPr preferRelativeResize="0"/>
          <p:nvPr/>
        </p:nvPicPr>
        <p:blipFill rotWithShape="1">
          <a:blip r:embed="rId1">
            <a:alphaModFix/>
          </a:blip>
          <a:srcRect b="0" l="0" r="0" t="0"/>
          <a:stretch/>
        </p:blipFill>
        <p:spPr>
          <a:xfrm>
            <a:off x="8101012" y="5876925"/>
            <a:ext cx="952500" cy="952500"/>
          </a:xfrm>
          <a:prstGeom prst="rect">
            <a:avLst/>
          </a:prstGeom>
          <a:noFill/>
          <a:ln>
            <a:noFill/>
          </a:ln>
        </p:spPr>
      </p:pic>
      <p:grpSp>
        <p:nvGrpSpPr>
          <p:cNvPr id="21" name="Google Shape;21;p1"/>
          <p:cNvGrpSpPr/>
          <p:nvPr/>
        </p:nvGrpSpPr>
        <p:grpSpPr>
          <a:xfrm>
            <a:off x="-6350" y="6742112"/>
            <a:ext cx="9150349" cy="115887"/>
            <a:chOff x="0" y="0"/>
            <a:chExt cx="9150349" cy="287337"/>
          </a:xfrm>
        </p:grpSpPr>
        <p:sp>
          <p:nvSpPr>
            <p:cNvPr id="22" name="Google Shape;22;p1"/>
            <p:cNvSpPr/>
            <p:nvPr/>
          </p:nvSpPr>
          <p:spPr>
            <a:xfrm>
              <a:off x="0" y="0"/>
              <a:ext cx="1536700" cy="287337"/>
            </a:xfrm>
            <a:prstGeom prst="rect">
              <a:avLst/>
            </a:prstGeom>
            <a:solidFill>
              <a:srgbClr val="EF820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3" name="Google Shape;23;p1"/>
            <p:cNvSpPr txBox="1"/>
            <p:nvPr/>
          </p:nvSpPr>
          <p:spPr>
            <a:xfrm>
              <a:off x="1531937" y="0"/>
              <a:ext cx="1528762" cy="287337"/>
            </a:xfrm>
            <a:prstGeom prst="rect">
              <a:avLst/>
            </a:prstGeom>
            <a:solidFill>
              <a:srgbClr val="E2033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a:t>
              </a:r>
              <a:endParaRPr/>
            </a:p>
          </p:txBody>
        </p:sp>
        <p:sp>
          <p:nvSpPr>
            <p:cNvPr id="24" name="Google Shape;24;p1"/>
            <p:cNvSpPr/>
            <p:nvPr/>
          </p:nvSpPr>
          <p:spPr>
            <a:xfrm>
              <a:off x="3059112" y="0"/>
              <a:ext cx="1528762" cy="287337"/>
            </a:xfrm>
            <a:prstGeom prst="rect">
              <a:avLst/>
            </a:prstGeom>
            <a:solidFill>
              <a:srgbClr val="7B252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5" name="Google Shape;25;p1"/>
            <p:cNvSpPr/>
            <p:nvPr/>
          </p:nvSpPr>
          <p:spPr>
            <a:xfrm>
              <a:off x="4587875" y="0"/>
              <a:ext cx="1522412" cy="287337"/>
            </a:xfrm>
            <a:prstGeom prst="rect">
              <a:avLst/>
            </a:prstGeom>
            <a:solidFill>
              <a:srgbClr val="00549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6" name="Google Shape;26;p1"/>
            <p:cNvSpPr/>
            <p:nvPr/>
          </p:nvSpPr>
          <p:spPr>
            <a:xfrm>
              <a:off x="6099175" y="0"/>
              <a:ext cx="1528762" cy="287337"/>
            </a:xfrm>
            <a:prstGeom prst="rect">
              <a:avLst/>
            </a:prstGeom>
            <a:solidFill>
              <a:srgbClr val="0794C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7" name="Google Shape;27;p1"/>
            <p:cNvSpPr/>
            <p:nvPr/>
          </p:nvSpPr>
          <p:spPr>
            <a:xfrm>
              <a:off x="7621587" y="0"/>
              <a:ext cx="1528762" cy="287337"/>
            </a:xfrm>
            <a:prstGeom prst="rect">
              <a:avLst/>
            </a:prstGeom>
            <a:solidFill>
              <a:srgbClr val="0099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pic>
        <p:nvPicPr>
          <p:cNvPr id="28" name="Google Shape;28;p1"/>
          <p:cNvPicPr preferRelativeResize="0"/>
          <p:nvPr/>
        </p:nvPicPr>
        <p:blipFill rotWithShape="1">
          <a:blip r:embed="rId2">
            <a:alphaModFix/>
          </a:blip>
          <a:srcRect b="0" l="0" r="0" t="0"/>
          <a:stretch/>
        </p:blipFill>
        <p:spPr>
          <a:xfrm>
            <a:off x="6084887" y="457200"/>
            <a:ext cx="2808287" cy="9556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3"/>
    <p:sldLayoutId id="2147483649"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8" name="Shape 58"/>
        <p:cNvGrpSpPr/>
        <p:nvPr/>
      </p:nvGrpSpPr>
      <p:grpSpPr>
        <a:xfrm>
          <a:off x="0" y="0"/>
          <a:ext cx="0" cy="0"/>
          <a:chOff x="0" y="0"/>
          <a:chExt cx="0" cy="0"/>
        </a:xfrm>
      </p:grpSpPr>
      <p:sp>
        <p:nvSpPr>
          <p:cNvPr id="59" name="Google Shape;59;p4"/>
          <p:cNvSpPr txBox="1"/>
          <p:nvPr>
            <p:ph type="ctrTitle"/>
          </p:nvPr>
        </p:nvSpPr>
        <p:spPr>
          <a:xfrm>
            <a:off x="611187" y="4005262"/>
            <a:ext cx="7847012" cy="79216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600"/>
              <a:buFont typeface="Arial"/>
              <a:buNone/>
            </a:pPr>
            <a:r>
              <a:rPr b="1" i="0" lang="en-US" sz="3600" u="none" cap="none" strike="noStrike">
                <a:solidFill>
                  <a:schemeClr val="dk1"/>
                </a:solidFill>
                <a:latin typeface="Arial"/>
                <a:ea typeface="Arial"/>
                <a:cs typeface="Arial"/>
                <a:sym typeface="Arial"/>
              </a:rPr>
              <a:t>Trilha – </a:t>
            </a:r>
            <a:r>
              <a:rPr b="1" lang="en-US"/>
              <a:t>Agile Coaching</a:t>
            </a:r>
            <a:endParaRPr/>
          </a:p>
        </p:txBody>
      </p:sp>
      <p:sp>
        <p:nvSpPr>
          <p:cNvPr id="60" name="Google Shape;60;p4"/>
          <p:cNvSpPr txBox="1"/>
          <p:nvPr>
            <p:ph idx="1" type="subTitle"/>
          </p:nvPr>
        </p:nvSpPr>
        <p:spPr>
          <a:xfrm>
            <a:off x="611187" y="4868862"/>
            <a:ext cx="7848600" cy="431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000"/>
              <a:buFont typeface="Arial"/>
              <a:buNone/>
            </a:pPr>
            <a:r>
              <a:rPr b="1" lang="en-US" sz="2000"/>
              <a:t>Como vender os benefícios da Agilidade para time e para os gestores?</a:t>
            </a:r>
            <a:endParaRPr/>
          </a:p>
        </p:txBody>
      </p:sp>
      <p:sp>
        <p:nvSpPr>
          <p:cNvPr id="61" name="Google Shape;61;p4"/>
          <p:cNvSpPr txBox="1"/>
          <p:nvPr/>
        </p:nvSpPr>
        <p:spPr>
          <a:xfrm>
            <a:off x="611187" y="5719325"/>
            <a:ext cx="7848600" cy="641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lang="en-US" sz="1800">
                <a:solidFill>
                  <a:schemeClr val="dk1"/>
                </a:solidFill>
              </a:rPr>
              <a:t>Tiago de Mello</a:t>
            </a:r>
            <a:endParaRPr b="0" i="0" sz="1800" u="non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65" name="Shape 65"/>
        <p:cNvGrpSpPr/>
        <p:nvPr/>
      </p:nvGrpSpPr>
      <p:grpSpPr>
        <a:xfrm>
          <a:off x="0" y="0"/>
          <a:ext cx="0" cy="0"/>
          <a:chOff x="0" y="0"/>
          <a:chExt cx="0" cy="0"/>
        </a:xfrm>
      </p:grpSpPr>
      <p:sp>
        <p:nvSpPr>
          <p:cNvPr id="66" name="Google Shape;66;p5"/>
          <p:cNvSpPr txBox="1"/>
          <p:nvPr/>
        </p:nvSpPr>
        <p:spPr>
          <a:xfrm>
            <a:off x="986550" y="2963850"/>
            <a:ext cx="7170900" cy="93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5000"/>
              <a:t>O quão ágil nós somos?</a:t>
            </a:r>
            <a:endParaRPr sz="5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70" name="Shape 70"/>
        <p:cNvGrpSpPr/>
        <p:nvPr/>
      </p:nvGrpSpPr>
      <p:grpSpPr>
        <a:xfrm>
          <a:off x="0" y="0"/>
          <a:ext cx="0" cy="0"/>
          <a:chOff x="0" y="0"/>
          <a:chExt cx="0" cy="0"/>
        </a:xfrm>
      </p:grpSpPr>
      <p:sp>
        <p:nvSpPr>
          <p:cNvPr id="71" name="Google Shape;71;p6"/>
          <p:cNvSpPr txBox="1"/>
          <p:nvPr>
            <p:ph type="title"/>
          </p:nvPr>
        </p:nvSpPr>
        <p:spPr>
          <a:xfrm>
            <a:off x="250825" y="482600"/>
            <a:ext cx="5689500" cy="930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lang="en-US"/>
              <a:t>Dark Scrum</a:t>
            </a:r>
            <a:endParaRPr/>
          </a:p>
        </p:txBody>
      </p:sp>
      <p:sp>
        <p:nvSpPr>
          <p:cNvPr id="72" name="Google Shape;72;p6"/>
          <p:cNvSpPr txBox="1"/>
          <p:nvPr/>
        </p:nvSpPr>
        <p:spPr>
          <a:xfrm>
            <a:off x="0" y="6269775"/>
            <a:ext cx="5463600" cy="44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from </a:t>
            </a:r>
            <a:r>
              <a:rPr lang="en-US"/>
              <a:t>https://ronjeffries.com/articles/016-09ff/defense/</a:t>
            </a:r>
            <a:endParaRPr/>
          </a:p>
        </p:txBody>
      </p:sp>
      <p:sp>
        <p:nvSpPr>
          <p:cNvPr id="73" name="Google Shape;73;p6"/>
          <p:cNvSpPr txBox="1"/>
          <p:nvPr/>
        </p:nvSpPr>
        <p:spPr>
          <a:xfrm>
            <a:off x="2286000" y="2257550"/>
            <a:ext cx="6507000" cy="314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US" sz="2400">
                <a:solidFill>
                  <a:srgbClr val="111111"/>
                </a:solidFill>
                <a:highlight>
                  <a:srgbClr val="ECECEC"/>
                </a:highlight>
              </a:rPr>
              <a:t>Kent Beck, my original “Agile” mentor, once said that he invented Extreme Programming to make the world safe for programmers. It turns out that the world is not yet safe for programmers. Scrum can be very unsafe for programmers. To paraphrase Ken Schwaber, one of the co-creators of Scrum, in another context: “That makes me sad”.</a:t>
            </a:r>
            <a:endParaRPr sz="2400"/>
          </a:p>
        </p:txBody>
      </p:sp>
      <p:pic>
        <p:nvPicPr>
          <p:cNvPr id="74" name="Google Shape;74;p6"/>
          <p:cNvPicPr preferRelativeResize="0"/>
          <p:nvPr/>
        </p:nvPicPr>
        <p:blipFill>
          <a:blip r:embed="rId3">
            <a:alphaModFix/>
          </a:blip>
          <a:stretch>
            <a:fillRect/>
          </a:stretch>
        </p:blipFill>
        <p:spPr>
          <a:xfrm>
            <a:off x="171375" y="2438400"/>
            <a:ext cx="1981200" cy="1981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78" name="Shape 78"/>
        <p:cNvGrpSpPr/>
        <p:nvPr/>
      </p:nvGrpSpPr>
      <p:grpSpPr>
        <a:xfrm>
          <a:off x="0" y="0"/>
          <a:ext cx="0" cy="0"/>
          <a:chOff x="0" y="0"/>
          <a:chExt cx="0" cy="0"/>
        </a:xfrm>
      </p:grpSpPr>
      <p:sp>
        <p:nvSpPr>
          <p:cNvPr id="79" name="Google Shape;79;p7"/>
          <p:cNvSpPr txBox="1"/>
          <p:nvPr>
            <p:ph type="title"/>
          </p:nvPr>
        </p:nvSpPr>
        <p:spPr>
          <a:xfrm>
            <a:off x="250825" y="482600"/>
            <a:ext cx="5689500" cy="930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lang="en-US"/>
              <a:t>Modelo de fluência</a:t>
            </a:r>
            <a:endParaRPr/>
          </a:p>
        </p:txBody>
      </p:sp>
      <p:pic>
        <p:nvPicPr>
          <p:cNvPr id="80" name="Google Shape;80;p7"/>
          <p:cNvPicPr preferRelativeResize="0"/>
          <p:nvPr/>
        </p:nvPicPr>
        <p:blipFill>
          <a:blip r:embed="rId3">
            <a:alphaModFix/>
          </a:blip>
          <a:stretch>
            <a:fillRect/>
          </a:stretch>
        </p:blipFill>
        <p:spPr>
          <a:xfrm>
            <a:off x="152400" y="1745525"/>
            <a:ext cx="8839198" cy="4266809"/>
          </a:xfrm>
          <a:prstGeom prst="rect">
            <a:avLst/>
          </a:prstGeom>
          <a:noFill/>
          <a:ln>
            <a:noFill/>
          </a:ln>
        </p:spPr>
      </p:pic>
      <p:sp>
        <p:nvSpPr>
          <p:cNvPr id="81" name="Google Shape;81;p7"/>
          <p:cNvSpPr txBox="1"/>
          <p:nvPr/>
        </p:nvSpPr>
        <p:spPr>
          <a:xfrm>
            <a:off x="0" y="6269775"/>
            <a:ext cx="5463600" cy="44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from https://martinfowler.com/articles/agileFluency.html</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85" name="Shape 85"/>
        <p:cNvGrpSpPr/>
        <p:nvPr/>
      </p:nvGrpSpPr>
      <p:grpSpPr>
        <a:xfrm>
          <a:off x="0" y="0"/>
          <a:ext cx="0" cy="0"/>
          <a:chOff x="0" y="0"/>
          <a:chExt cx="0" cy="0"/>
        </a:xfrm>
      </p:grpSpPr>
      <p:sp>
        <p:nvSpPr>
          <p:cNvPr id="86" name="Google Shape;86;p8"/>
          <p:cNvSpPr txBox="1"/>
          <p:nvPr>
            <p:ph type="title"/>
          </p:nvPr>
        </p:nvSpPr>
        <p:spPr>
          <a:xfrm>
            <a:off x="250825" y="482600"/>
            <a:ext cx="5689500" cy="930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lang="en-US"/>
              <a:t>Modelo de fluência</a:t>
            </a:r>
            <a:endParaRPr/>
          </a:p>
        </p:txBody>
      </p:sp>
      <p:sp>
        <p:nvSpPr>
          <p:cNvPr id="87" name="Google Shape;87;p8"/>
          <p:cNvSpPr txBox="1"/>
          <p:nvPr/>
        </p:nvSpPr>
        <p:spPr>
          <a:xfrm>
            <a:off x="0" y="6269775"/>
            <a:ext cx="5463600" cy="44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from https://martinfowler.com/articles/agileFluency.html</a:t>
            </a:r>
            <a:endParaRPr/>
          </a:p>
        </p:txBody>
      </p:sp>
      <p:pic>
        <p:nvPicPr>
          <p:cNvPr id="88" name="Google Shape;88;p8"/>
          <p:cNvPicPr preferRelativeResize="0"/>
          <p:nvPr/>
        </p:nvPicPr>
        <p:blipFill>
          <a:blip r:embed="rId3">
            <a:alphaModFix/>
          </a:blip>
          <a:stretch>
            <a:fillRect/>
          </a:stretch>
        </p:blipFill>
        <p:spPr>
          <a:xfrm>
            <a:off x="152400" y="1565300"/>
            <a:ext cx="8839201" cy="435796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2" name="Shape 92"/>
        <p:cNvGrpSpPr/>
        <p:nvPr/>
      </p:nvGrpSpPr>
      <p:grpSpPr>
        <a:xfrm>
          <a:off x="0" y="0"/>
          <a:ext cx="0" cy="0"/>
          <a:chOff x="0" y="0"/>
          <a:chExt cx="0" cy="0"/>
        </a:xfrm>
      </p:grpSpPr>
      <p:sp>
        <p:nvSpPr>
          <p:cNvPr id="93" name="Google Shape;93;p9"/>
          <p:cNvSpPr txBox="1"/>
          <p:nvPr>
            <p:ph type="title"/>
          </p:nvPr>
        </p:nvSpPr>
        <p:spPr>
          <a:xfrm>
            <a:off x="250825" y="482600"/>
            <a:ext cx="5689500" cy="930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lang="en-US"/>
              <a:t>O que um gestor espera?</a:t>
            </a:r>
            <a:endParaRPr/>
          </a:p>
        </p:txBody>
      </p:sp>
      <p:pic>
        <p:nvPicPr>
          <p:cNvPr id="94" name="Google Shape;94;p9"/>
          <p:cNvPicPr preferRelativeResize="0"/>
          <p:nvPr/>
        </p:nvPicPr>
        <p:blipFill>
          <a:blip r:embed="rId3">
            <a:alphaModFix/>
          </a:blip>
          <a:stretch>
            <a:fillRect/>
          </a:stretch>
        </p:blipFill>
        <p:spPr>
          <a:xfrm>
            <a:off x="250825" y="2203025"/>
            <a:ext cx="3759775" cy="2960700"/>
          </a:xfrm>
          <a:prstGeom prst="rect">
            <a:avLst/>
          </a:prstGeom>
          <a:noFill/>
          <a:ln>
            <a:noFill/>
          </a:ln>
        </p:spPr>
      </p:pic>
      <p:sp>
        <p:nvSpPr>
          <p:cNvPr id="95" name="Google Shape;95;p9"/>
          <p:cNvSpPr txBox="1"/>
          <p:nvPr/>
        </p:nvSpPr>
        <p:spPr>
          <a:xfrm>
            <a:off x="4375150" y="2203025"/>
            <a:ext cx="4599300" cy="354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600">
                <a:solidFill>
                  <a:schemeClr val="dk1"/>
                </a:solidFill>
              </a:rPr>
              <a:t>Qual o retorno?</a:t>
            </a:r>
            <a:br>
              <a:rPr lang="en-US" sz="3600">
                <a:solidFill>
                  <a:schemeClr val="dk1"/>
                </a:solidFill>
              </a:rPr>
            </a:br>
            <a:br>
              <a:rPr lang="en-US" sz="3600"/>
            </a:br>
            <a:r>
              <a:rPr lang="en-US" sz="3600"/>
              <a:t>Qual o investimento?</a:t>
            </a:r>
            <a:endParaRPr sz="3600"/>
          </a:p>
          <a:p>
            <a:pPr indent="0" lvl="0" marL="0" rtl="0" algn="l">
              <a:spcBef>
                <a:spcPts val="0"/>
              </a:spcBef>
              <a:spcAft>
                <a:spcPts val="0"/>
              </a:spcAft>
              <a:buNone/>
            </a:pPr>
            <a:r>
              <a:t/>
            </a:r>
            <a:endParaRPr sz="3600"/>
          </a:p>
          <a:p>
            <a:pPr indent="0" lvl="0" marL="0" rtl="0" algn="l">
              <a:spcBef>
                <a:spcPts val="0"/>
              </a:spcBef>
              <a:spcAft>
                <a:spcPts val="0"/>
              </a:spcAft>
              <a:buNone/>
            </a:pPr>
            <a:r>
              <a:rPr lang="en-US" sz="3600"/>
              <a:t>Quanto tempo?</a:t>
            </a:r>
            <a:endParaRPr sz="3600"/>
          </a:p>
          <a:p>
            <a:pPr indent="0" lvl="0" marL="0" rtl="0" algn="l">
              <a:spcBef>
                <a:spcPts val="0"/>
              </a:spcBef>
              <a:spcAft>
                <a:spcPts val="0"/>
              </a:spcAft>
              <a:buNone/>
            </a:pPr>
            <a:r>
              <a:t/>
            </a:r>
            <a:endParaRPr sz="3600"/>
          </a:p>
          <a:p>
            <a:pPr indent="0" lvl="0" marL="0" rtl="0" algn="l">
              <a:spcBef>
                <a:spcPts val="0"/>
              </a:spcBef>
              <a:spcAft>
                <a:spcPts val="0"/>
              </a:spcAft>
              <a:buNone/>
            </a:pPr>
            <a:r>
              <a:t/>
            </a:r>
            <a:endParaRPr sz="36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9" name="Shape 99"/>
        <p:cNvGrpSpPr/>
        <p:nvPr/>
      </p:nvGrpSpPr>
      <p:grpSpPr>
        <a:xfrm>
          <a:off x="0" y="0"/>
          <a:ext cx="0" cy="0"/>
          <a:chOff x="0" y="0"/>
          <a:chExt cx="0" cy="0"/>
        </a:xfrm>
      </p:grpSpPr>
      <p:sp>
        <p:nvSpPr>
          <p:cNvPr id="100" name="Google Shape;100;p10"/>
          <p:cNvSpPr txBox="1"/>
          <p:nvPr>
            <p:ph type="title"/>
          </p:nvPr>
        </p:nvSpPr>
        <p:spPr>
          <a:xfrm>
            <a:off x="250825" y="482600"/>
            <a:ext cx="5689500" cy="930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lang="en-US"/>
              <a:t>Para desenvolvedor</a:t>
            </a:r>
            <a:endParaRPr/>
          </a:p>
        </p:txBody>
      </p:sp>
      <p:sp>
        <p:nvSpPr>
          <p:cNvPr id="101" name="Google Shape;101;p10"/>
          <p:cNvSpPr txBox="1"/>
          <p:nvPr/>
        </p:nvSpPr>
        <p:spPr>
          <a:xfrm>
            <a:off x="4572000" y="3326238"/>
            <a:ext cx="4385400" cy="129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600"/>
              <a:t>Monte o seu próprio</a:t>
            </a:r>
            <a:endParaRPr sz="3600"/>
          </a:p>
          <a:p>
            <a:pPr indent="0" lvl="0" marL="0" rtl="0" algn="l">
              <a:spcBef>
                <a:spcPts val="0"/>
              </a:spcBef>
              <a:spcAft>
                <a:spcPts val="0"/>
              </a:spcAft>
              <a:buNone/>
            </a:pPr>
            <a:r>
              <a:rPr lang="en-US" sz="3600"/>
              <a:t>“</a:t>
            </a:r>
            <a:r>
              <a:rPr lang="en-US" sz="3600"/>
              <a:t>Dream Team”</a:t>
            </a:r>
            <a:endParaRPr sz="3600"/>
          </a:p>
        </p:txBody>
      </p:sp>
      <p:pic>
        <p:nvPicPr>
          <p:cNvPr id="102" name="Google Shape;102;p10"/>
          <p:cNvPicPr preferRelativeResize="0"/>
          <p:nvPr/>
        </p:nvPicPr>
        <p:blipFill>
          <a:blip r:embed="rId3">
            <a:alphaModFix/>
          </a:blip>
          <a:stretch>
            <a:fillRect/>
          </a:stretch>
        </p:blipFill>
        <p:spPr>
          <a:xfrm>
            <a:off x="162575" y="2182714"/>
            <a:ext cx="4329476" cy="35815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06" name="Shape 106"/>
        <p:cNvGrpSpPr/>
        <p:nvPr/>
      </p:nvGrpSpPr>
      <p:grpSpPr>
        <a:xfrm>
          <a:off x="0" y="0"/>
          <a:ext cx="0" cy="0"/>
          <a:chOff x="0" y="0"/>
          <a:chExt cx="0" cy="0"/>
        </a:xfrm>
      </p:grpSpPr>
      <p:sp>
        <p:nvSpPr>
          <p:cNvPr id="107" name="Google Shape;107;p11"/>
          <p:cNvSpPr txBox="1"/>
          <p:nvPr/>
        </p:nvSpPr>
        <p:spPr>
          <a:xfrm>
            <a:off x="1086900" y="2963850"/>
            <a:ext cx="6970200" cy="93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5000"/>
              <a:t>Vamos aos casos </a:t>
            </a:r>
            <a:r>
              <a:rPr lang="en-US" sz="5000"/>
              <a:t>específicos</a:t>
            </a:r>
            <a:endParaRPr sz="50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11" name="Shape 111"/>
        <p:cNvGrpSpPr/>
        <p:nvPr/>
      </p:nvGrpSpPr>
      <p:grpSpPr>
        <a:xfrm>
          <a:off x="0" y="0"/>
          <a:ext cx="0" cy="0"/>
          <a:chOff x="0" y="0"/>
          <a:chExt cx="0" cy="0"/>
        </a:xfrm>
      </p:grpSpPr>
      <p:pic>
        <p:nvPicPr>
          <p:cNvPr id="112" name="Google Shape;112;p12"/>
          <p:cNvPicPr preferRelativeResize="0"/>
          <p:nvPr/>
        </p:nvPicPr>
        <p:blipFill>
          <a:blip r:embed="rId3">
            <a:alphaModFix/>
          </a:blip>
          <a:stretch>
            <a:fillRect/>
          </a:stretch>
        </p:blipFill>
        <p:spPr>
          <a:xfrm>
            <a:off x="222913" y="1707550"/>
            <a:ext cx="8698175" cy="4267575"/>
          </a:xfrm>
          <a:prstGeom prst="rect">
            <a:avLst/>
          </a:prstGeom>
          <a:noFill/>
          <a:ln>
            <a:noFill/>
          </a:ln>
        </p:spPr>
      </p:pic>
      <p:sp>
        <p:nvSpPr>
          <p:cNvPr id="113" name="Google Shape;113;p12"/>
          <p:cNvSpPr txBox="1"/>
          <p:nvPr>
            <p:ph type="title"/>
          </p:nvPr>
        </p:nvSpPr>
        <p:spPr>
          <a:xfrm>
            <a:off x="250825" y="482600"/>
            <a:ext cx="5689500" cy="930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lang="en-US"/>
              <a:t>Menos é mais</a:t>
            </a:r>
            <a:endParaRPr/>
          </a:p>
        </p:txBody>
      </p:sp>
      <p:sp>
        <p:nvSpPr>
          <p:cNvPr id="114" name="Google Shape;114;p12"/>
          <p:cNvSpPr txBox="1"/>
          <p:nvPr/>
        </p:nvSpPr>
        <p:spPr>
          <a:xfrm>
            <a:off x="0" y="6269775"/>
            <a:ext cx="5463600" cy="44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from https://martinfowler.com/articles/agileFluency.html</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a:blip r:embed="rId3">
            <a:alphaModFix/>
          </a:blip>
          <a:stretch>
            <a:fillRect/>
          </a:stretch>
        </p:blipFill>
        <p:spPr>
          <a:xfrm>
            <a:off x="5463600" y="2379071"/>
            <a:ext cx="3051276" cy="2137800"/>
          </a:xfrm>
          <a:prstGeom prst="rect">
            <a:avLst/>
          </a:prstGeom>
          <a:noFill/>
          <a:ln>
            <a:noFill/>
          </a:ln>
        </p:spPr>
      </p:pic>
      <p:sp>
        <p:nvSpPr>
          <p:cNvPr id="120" name="Google Shape;120;p13"/>
          <p:cNvSpPr txBox="1"/>
          <p:nvPr>
            <p:ph type="title"/>
          </p:nvPr>
        </p:nvSpPr>
        <p:spPr>
          <a:xfrm>
            <a:off x="250825" y="482600"/>
            <a:ext cx="5689500" cy="930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lang="en-US"/>
              <a:t>Aprenda com</a:t>
            </a:r>
            <a:endParaRPr/>
          </a:p>
        </p:txBody>
      </p:sp>
      <p:pic>
        <p:nvPicPr>
          <p:cNvPr id="121" name="Google Shape;121;p13"/>
          <p:cNvPicPr preferRelativeResize="0"/>
          <p:nvPr/>
        </p:nvPicPr>
        <p:blipFill>
          <a:blip r:embed="rId4">
            <a:alphaModFix/>
          </a:blip>
          <a:stretch>
            <a:fillRect/>
          </a:stretch>
        </p:blipFill>
        <p:spPr>
          <a:xfrm>
            <a:off x="332625" y="2411000"/>
            <a:ext cx="4239375" cy="2035975"/>
          </a:xfrm>
          <a:prstGeom prst="rect">
            <a:avLst/>
          </a:prstGeom>
          <a:noFill/>
          <a:ln>
            <a:noFill/>
          </a:ln>
        </p:spPr>
      </p:pic>
      <p:sp>
        <p:nvSpPr>
          <p:cNvPr id="122" name="Google Shape;122;p13"/>
          <p:cNvSpPr txBox="1"/>
          <p:nvPr/>
        </p:nvSpPr>
        <p:spPr>
          <a:xfrm>
            <a:off x="6175050" y="3263000"/>
            <a:ext cx="635400" cy="38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DEV</a:t>
            </a:r>
            <a:endParaRPr/>
          </a:p>
        </p:txBody>
      </p:sp>
      <p:sp>
        <p:nvSpPr>
          <p:cNvPr id="123" name="Google Shape;123;p13"/>
          <p:cNvSpPr txBox="1"/>
          <p:nvPr/>
        </p:nvSpPr>
        <p:spPr>
          <a:xfrm>
            <a:off x="7294975" y="3253575"/>
            <a:ext cx="635400" cy="38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OPS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27" name="Shape 127"/>
        <p:cNvGrpSpPr/>
        <p:nvPr/>
      </p:nvGrpSpPr>
      <p:grpSpPr>
        <a:xfrm>
          <a:off x="0" y="0"/>
          <a:ext cx="0" cy="0"/>
          <a:chOff x="0" y="0"/>
          <a:chExt cx="0" cy="0"/>
        </a:xfrm>
      </p:grpSpPr>
      <p:sp>
        <p:nvSpPr>
          <p:cNvPr id="128" name="Google Shape;128;p14"/>
          <p:cNvSpPr txBox="1"/>
          <p:nvPr>
            <p:ph type="title"/>
          </p:nvPr>
        </p:nvSpPr>
        <p:spPr>
          <a:xfrm>
            <a:off x="250825" y="482600"/>
            <a:ext cx="5689500" cy="930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lang="en-US"/>
              <a:t>Curva de velocidade</a:t>
            </a:r>
            <a:endParaRPr/>
          </a:p>
        </p:txBody>
      </p:sp>
      <p:pic>
        <p:nvPicPr>
          <p:cNvPr id="129" name="Google Shape;129;p14"/>
          <p:cNvPicPr preferRelativeResize="0"/>
          <p:nvPr/>
        </p:nvPicPr>
        <p:blipFill>
          <a:blip r:embed="rId3">
            <a:alphaModFix/>
          </a:blip>
          <a:stretch>
            <a:fillRect/>
          </a:stretch>
        </p:blipFill>
        <p:spPr>
          <a:xfrm>
            <a:off x="360075" y="1565300"/>
            <a:ext cx="8423850" cy="4467475"/>
          </a:xfrm>
          <a:prstGeom prst="rect">
            <a:avLst/>
          </a:prstGeom>
          <a:noFill/>
          <a:ln>
            <a:noFill/>
          </a:ln>
        </p:spPr>
      </p:pic>
      <p:sp>
        <p:nvSpPr>
          <p:cNvPr id="130" name="Google Shape;130;p14"/>
          <p:cNvSpPr txBox="1"/>
          <p:nvPr/>
        </p:nvSpPr>
        <p:spPr>
          <a:xfrm>
            <a:off x="0" y="6269775"/>
            <a:ext cx="5463600" cy="44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from </a:t>
            </a:r>
            <a:r>
              <a:rPr lang="en-US"/>
              <a:t>https://martinfowler.com/bliki/DesignStaminaHypothesis.html</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34" name="Shape 134"/>
        <p:cNvGrpSpPr/>
        <p:nvPr/>
      </p:nvGrpSpPr>
      <p:grpSpPr>
        <a:xfrm>
          <a:off x="0" y="0"/>
          <a:ext cx="0" cy="0"/>
          <a:chOff x="0" y="0"/>
          <a:chExt cx="0" cy="0"/>
        </a:xfrm>
      </p:grpSpPr>
      <p:sp>
        <p:nvSpPr>
          <p:cNvPr id="135" name="Google Shape;135;p15"/>
          <p:cNvSpPr txBox="1"/>
          <p:nvPr>
            <p:ph type="title"/>
          </p:nvPr>
        </p:nvSpPr>
        <p:spPr>
          <a:xfrm>
            <a:off x="250825" y="482600"/>
            <a:ext cx="5689500" cy="930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lang="en-US"/>
              <a:t>TDD</a:t>
            </a:r>
            <a:endParaRPr/>
          </a:p>
        </p:txBody>
      </p:sp>
      <p:sp>
        <p:nvSpPr>
          <p:cNvPr id="136" name="Google Shape;136;p15"/>
          <p:cNvSpPr txBox="1"/>
          <p:nvPr/>
        </p:nvSpPr>
        <p:spPr>
          <a:xfrm>
            <a:off x="4343400" y="1866062"/>
            <a:ext cx="4581900" cy="384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t>Benefícios</a:t>
            </a:r>
            <a:endParaRPr sz="2400"/>
          </a:p>
          <a:p>
            <a:pPr indent="-381000" lvl="0" marL="457200" rtl="0" algn="l">
              <a:spcBef>
                <a:spcPts val="0"/>
              </a:spcBef>
              <a:spcAft>
                <a:spcPts val="0"/>
              </a:spcAft>
              <a:buSzPts val="2400"/>
              <a:buChar char="-"/>
            </a:pPr>
            <a:r>
              <a:rPr lang="en-US" sz="2400"/>
              <a:t>Melhor design de código;</a:t>
            </a:r>
            <a:endParaRPr sz="2400"/>
          </a:p>
          <a:p>
            <a:pPr indent="-381000" lvl="0" marL="457200" rtl="0" algn="l">
              <a:spcBef>
                <a:spcPts val="0"/>
              </a:spcBef>
              <a:spcAft>
                <a:spcPts val="0"/>
              </a:spcAft>
              <a:buSzPts val="2400"/>
              <a:buChar char="-"/>
            </a:pPr>
            <a:r>
              <a:rPr lang="en-US" sz="2400"/>
              <a:t>Segurança para refatoração;</a:t>
            </a:r>
            <a:endParaRPr sz="2400"/>
          </a:p>
          <a:p>
            <a:pPr indent="-381000" lvl="0" marL="457200" rtl="0" algn="l">
              <a:spcBef>
                <a:spcPts val="0"/>
              </a:spcBef>
              <a:spcAft>
                <a:spcPts val="0"/>
              </a:spcAft>
              <a:buSzPts val="2400"/>
              <a:buChar char="-"/>
            </a:pPr>
            <a:r>
              <a:rPr lang="en-US" sz="2400"/>
              <a:t>Documentação de código;</a:t>
            </a:r>
            <a:endParaRPr sz="2400"/>
          </a:p>
          <a:p>
            <a:pPr indent="-381000" lvl="0" marL="457200" rtl="0" algn="l">
              <a:spcBef>
                <a:spcPts val="0"/>
              </a:spcBef>
              <a:spcAft>
                <a:spcPts val="0"/>
              </a:spcAft>
              <a:buSzPts val="2400"/>
              <a:buChar char="-"/>
            </a:pPr>
            <a:r>
              <a:rPr lang="en-US" sz="2400"/>
              <a:t>Qualidade da entrega;</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rPr lang="en-US" sz="2400"/>
              <a:t>Medir com:</a:t>
            </a:r>
            <a:endParaRPr sz="2400"/>
          </a:p>
          <a:p>
            <a:pPr indent="-381000" lvl="0" marL="457200" rtl="0" algn="l">
              <a:spcBef>
                <a:spcPts val="0"/>
              </a:spcBef>
              <a:spcAft>
                <a:spcPts val="0"/>
              </a:spcAft>
              <a:buSzPts val="2400"/>
              <a:buChar char="-"/>
            </a:pPr>
            <a:r>
              <a:rPr lang="en-US" sz="2400"/>
              <a:t>quantidade de defeitos;</a:t>
            </a:r>
            <a:endParaRPr sz="2400"/>
          </a:p>
          <a:p>
            <a:pPr indent="-381000" lvl="0" marL="457200" rtl="0" algn="l">
              <a:spcBef>
                <a:spcPts val="0"/>
              </a:spcBef>
              <a:spcAft>
                <a:spcPts val="0"/>
              </a:spcAft>
              <a:buSzPts val="2400"/>
              <a:buChar char="-"/>
            </a:pPr>
            <a:r>
              <a:rPr lang="en-US" sz="2400"/>
              <a:t>entrega </a:t>
            </a:r>
            <a:r>
              <a:rPr lang="en-US" sz="2400"/>
              <a:t>contínua</a:t>
            </a:r>
            <a:r>
              <a:rPr lang="en-US" sz="2400"/>
              <a:t>;</a:t>
            </a:r>
            <a:endParaRPr sz="2400"/>
          </a:p>
          <a:p>
            <a:pPr indent="-381000" lvl="0" marL="457200" rtl="0" algn="l">
              <a:spcBef>
                <a:spcPts val="0"/>
              </a:spcBef>
              <a:spcAft>
                <a:spcPts val="0"/>
              </a:spcAft>
              <a:buSzPts val="2400"/>
              <a:buChar char="-"/>
            </a:pPr>
            <a:r>
              <a:rPr lang="en-US" sz="2400"/>
              <a:t>métricas de código;</a:t>
            </a:r>
            <a:endParaRPr sz="2400"/>
          </a:p>
        </p:txBody>
      </p:sp>
      <p:pic>
        <p:nvPicPr>
          <p:cNvPr id="137" name="Google Shape;137;p15"/>
          <p:cNvPicPr preferRelativeResize="0"/>
          <p:nvPr/>
        </p:nvPicPr>
        <p:blipFill>
          <a:blip r:embed="rId3">
            <a:alphaModFix/>
          </a:blip>
          <a:stretch>
            <a:fillRect/>
          </a:stretch>
        </p:blipFill>
        <p:spPr>
          <a:xfrm>
            <a:off x="304800" y="1822063"/>
            <a:ext cx="3760300" cy="39294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41" name="Shape 141"/>
        <p:cNvGrpSpPr/>
        <p:nvPr/>
      </p:nvGrpSpPr>
      <p:grpSpPr>
        <a:xfrm>
          <a:off x="0" y="0"/>
          <a:ext cx="0" cy="0"/>
          <a:chOff x="0" y="0"/>
          <a:chExt cx="0" cy="0"/>
        </a:xfrm>
      </p:grpSpPr>
      <p:sp>
        <p:nvSpPr>
          <p:cNvPr id="142" name="Google Shape;142;p16"/>
          <p:cNvSpPr txBox="1"/>
          <p:nvPr>
            <p:ph type="title"/>
          </p:nvPr>
        </p:nvSpPr>
        <p:spPr>
          <a:xfrm>
            <a:off x="250825" y="482600"/>
            <a:ext cx="5689500" cy="930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lang="en-US"/>
              <a:t>Pair programming or Mob</a:t>
            </a:r>
            <a:endParaRPr/>
          </a:p>
        </p:txBody>
      </p:sp>
      <p:pic>
        <p:nvPicPr>
          <p:cNvPr id="143" name="Google Shape;143;p16"/>
          <p:cNvPicPr preferRelativeResize="0"/>
          <p:nvPr/>
        </p:nvPicPr>
        <p:blipFill>
          <a:blip r:embed="rId3">
            <a:alphaModFix/>
          </a:blip>
          <a:stretch>
            <a:fillRect/>
          </a:stretch>
        </p:blipFill>
        <p:spPr>
          <a:xfrm>
            <a:off x="928175" y="1412900"/>
            <a:ext cx="7287651" cy="485842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47" name="Shape 147"/>
        <p:cNvGrpSpPr/>
        <p:nvPr/>
      </p:nvGrpSpPr>
      <p:grpSpPr>
        <a:xfrm>
          <a:off x="0" y="0"/>
          <a:ext cx="0" cy="0"/>
          <a:chOff x="0" y="0"/>
          <a:chExt cx="0" cy="0"/>
        </a:xfrm>
      </p:grpSpPr>
      <p:sp>
        <p:nvSpPr>
          <p:cNvPr id="148" name="Google Shape;148;p17"/>
          <p:cNvSpPr txBox="1"/>
          <p:nvPr>
            <p:ph type="title"/>
          </p:nvPr>
        </p:nvSpPr>
        <p:spPr>
          <a:xfrm>
            <a:off x="250825" y="482600"/>
            <a:ext cx="5689500" cy="930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lang="en-US"/>
              <a:t>Entrega </a:t>
            </a:r>
            <a:r>
              <a:rPr lang="en-US"/>
              <a:t>contínua</a:t>
            </a:r>
            <a:endParaRPr/>
          </a:p>
        </p:txBody>
      </p:sp>
      <p:pic>
        <p:nvPicPr>
          <p:cNvPr id="149" name="Google Shape;149;p17"/>
          <p:cNvPicPr preferRelativeResize="0"/>
          <p:nvPr/>
        </p:nvPicPr>
        <p:blipFill>
          <a:blip r:embed="rId3">
            <a:alphaModFix/>
          </a:blip>
          <a:stretch>
            <a:fillRect/>
          </a:stretch>
        </p:blipFill>
        <p:spPr>
          <a:xfrm>
            <a:off x="152400" y="2505463"/>
            <a:ext cx="8839200" cy="29072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53" name="Shape 153"/>
        <p:cNvGrpSpPr/>
        <p:nvPr/>
      </p:nvGrpSpPr>
      <p:grpSpPr>
        <a:xfrm>
          <a:off x="0" y="0"/>
          <a:ext cx="0" cy="0"/>
          <a:chOff x="0" y="0"/>
          <a:chExt cx="0" cy="0"/>
        </a:xfrm>
      </p:grpSpPr>
      <p:sp>
        <p:nvSpPr>
          <p:cNvPr id="154" name="Google Shape;154;p18"/>
          <p:cNvSpPr txBox="1"/>
          <p:nvPr>
            <p:ph type="title"/>
          </p:nvPr>
        </p:nvSpPr>
        <p:spPr>
          <a:xfrm>
            <a:off x="250825" y="482600"/>
            <a:ext cx="5689500" cy="930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lang="en-US"/>
              <a:t>Conclusão</a:t>
            </a:r>
            <a:endParaRPr/>
          </a:p>
        </p:txBody>
      </p:sp>
      <p:sp>
        <p:nvSpPr>
          <p:cNvPr id="155" name="Google Shape;155;p18"/>
          <p:cNvSpPr txBox="1"/>
          <p:nvPr/>
        </p:nvSpPr>
        <p:spPr>
          <a:xfrm>
            <a:off x="2750800" y="2466225"/>
            <a:ext cx="5689500" cy="1688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sz="3600"/>
              <a:t>“Improvement start with I”</a:t>
            </a:r>
            <a:br>
              <a:rPr lang="en-US" sz="3600"/>
            </a:br>
            <a:br>
              <a:rPr lang="en-US" sz="3600"/>
            </a:br>
            <a:r>
              <a:rPr lang="en-US" sz="3600"/>
              <a:t>Arnold h. Glasow</a:t>
            </a:r>
            <a:endParaRPr sz="3600"/>
          </a:p>
        </p:txBody>
      </p:sp>
      <p:pic>
        <p:nvPicPr>
          <p:cNvPr id="156" name="Google Shape;156;p18"/>
          <p:cNvPicPr preferRelativeResize="0"/>
          <p:nvPr/>
        </p:nvPicPr>
        <p:blipFill>
          <a:blip r:embed="rId3">
            <a:alphaModFix/>
          </a:blip>
          <a:stretch>
            <a:fillRect/>
          </a:stretch>
        </p:blipFill>
        <p:spPr>
          <a:xfrm>
            <a:off x="250829" y="2047225"/>
            <a:ext cx="2697874" cy="252637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60" name="Shape 160"/>
        <p:cNvGrpSpPr/>
        <p:nvPr/>
      </p:nvGrpSpPr>
      <p:grpSpPr>
        <a:xfrm>
          <a:off x="0" y="0"/>
          <a:ext cx="0" cy="0"/>
          <a:chOff x="0" y="0"/>
          <a:chExt cx="0" cy="0"/>
        </a:xfrm>
      </p:grpSpPr>
      <p:sp>
        <p:nvSpPr>
          <p:cNvPr id="161" name="Google Shape;161;p19"/>
          <p:cNvSpPr txBox="1"/>
          <p:nvPr>
            <p:ph type="title"/>
          </p:nvPr>
        </p:nvSpPr>
        <p:spPr>
          <a:xfrm>
            <a:off x="1495025" y="4744000"/>
            <a:ext cx="5979000" cy="18786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dk1"/>
              </a:buClr>
              <a:buSzPts val="3600"/>
              <a:buFont typeface="Arial"/>
              <a:buNone/>
            </a:pPr>
            <a:r>
              <a:rPr lang="en-US"/>
              <a:t>/in/tiago-de-mello/</a:t>
            </a:r>
            <a:endParaRPr/>
          </a:p>
          <a:p>
            <a:pPr indent="0" lvl="0" marL="0" marR="0" rtl="0" algn="r">
              <a:lnSpc>
                <a:spcPct val="100000"/>
              </a:lnSpc>
              <a:spcBef>
                <a:spcPts val="0"/>
              </a:spcBef>
              <a:spcAft>
                <a:spcPts val="0"/>
              </a:spcAft>
              <a:buClr>
                <a:schemeClr val="dk1"/>
              </a:buClr>
              <a:buSzPts val="3600"/>
              <a:buFont typeface="Arial"/>
              <a:buNone/>
            </a:pPr>
            <a:r>
              <a:rPr lang="en-US"/>
              <a:t>@tiago_d_mello</a:t>
            </a:r>
            <a:endParaRPr/>
          </a:p>
          <a:p>
            <a:pPr indent="0" lvl="0" marL="0" marR="0" rtl="0" algn="r">
              <a:lnSpc>
                <a:spcPct val="100000"/>
              </a:lnSpc>
              <a:spcBef>
                <a:spcPts val="0"/>
              </a:spcBef>
              <a:spcAft>
                <a:spcPts val="0"/>
              </a:spcAft>
              <a:buClr>
                <a:schemeClr val="dk1"/>
              </a:buClr>
              <a:buSzPts val="3600"/>
              <a:buFont typeface="Arial"/>
              <a:buNone/>
            </a:pPr>
            <a:r>
              <a:rPr lang="en-US"/>
              <a:t>tiagodemello@mail.com</a:t>
            </a:r>
            <a:endParaRPr/>
          </a:p>
        </p:txBody>
      </p:sp>
      <p:pic>
        <p:nvPicPr>
          <p:cNvPr id="162" name="Google Shape;162;p19"/>
          <p:cNvPicPr preferRelativeResize="0"/>
          <p:nvPr/>
        </p:nvPicPr>
        <p:blipFill>
          <a:blip r:embed="rId3">
            <a:alphaModFix/>
          </a:blip>
          <a:stretch>
            <a:fillRect/>
          </a:stretch>
        </p:blipFill>
        <p:spPr>
          <a:xfrm>
            <a:off x="2332886" y="1500225"/>
            <a:ext cx="4303277" cy="3243776"/>
          </a:xfrm>
          <a:prstGeom prst="rect">
            <a:avLst/>
          </a:prstGeom>
          <a:noFill/>
          <a:ln>
            <a:noFill/>
          </a:ln>
        </p:spPr>
      </p:pic>
      <p:sp>
        <p:nvSpPr>
          <p:cNvPr id="163" name="Google Shape;163;p19"/>
          <p:cNvSpPr txBox="1"/>
          <p:nvPr/>
        </p:nvSpPr>
        <p:spPr>
          <a:xfrm>
            <a:off x="2991750" y="3933550"/>
            <a:ext cx="3160500" cy="66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000">
                <a:solidFill>
                  <a:srgbClr val="FFFFFF"/>
                </a:solidFill>
              </a:rPr>
              <a:t>Perguntas???</a:t>
            </a:r>
            <a:endParaRPr b="1" sz="3000">
              <a:solidFill>
                <a:srgbClr val="FFFF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modelo_open4education">
  <a:themeElements>
    <a:clrScheme name="modelo_open4education">
      <a:dk1>
        <a:srgbClr val="000000"/>
      </a:dk1>
      <a:lt1>
        <a:srgbClr val="FFFFFF"/>
      </a:lt1>
      <a:dk2>
        <a:srgbClr val="1F497D"/>
      </a:dk2>
      <a:lt2>
        <a:srgbClr val="EEECE1"/>
      </a:lt2>
      <a:accent1>
        <a:srgbClr val="4F81BD"/>
      </a:accent1>
      <a:accent2>
        <a:srgbClr val="C0504D"/>
      </a:accent2>
      <a:accent3>
        <a:srgbClr val="FFFFFF"/>
      </a:accent3>
      <a:accent4>
        <a:srgbClr val="4F81BD"/>
      </a:accent4>
      <a:accent5>
        <a:srgbClr val="C0504D"/>
      </a:accent5>
      <a:accent6>
        <a:srgbClr val="FFFFFF"/>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